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16"/>
  </p:notesMasterIdLst>
  <p:sldIdLst>
    <p:sldId id="256" r:id="rId5"/>
    <p:sldId id="257" r:id="rId6"/>
    <p:sldId id="258" r:id="rId7"/>
    <p:sldId id="259" r:id="rId8"/>
    <p:sldId id="260" r:id="rId9"/>
    <p:sldId id="261" r:id="rId10"/>
    <p:sldId id="262" r:id="rId11"/>
    <p:sldId id="263" r:id="rId12"/>
    <p:sldId id="264" r:id="rId13"/>
    <p:sldId id="265" r:id="rId14"/>
    <p:sldId id="266" r:id="rId15"/>
  </p:sldIdLst>
  <p:sldSz cx="18288000" cy="10287000"/>
  <p:notesSz cx="6858000" cy="9144000"/>
  <p:embeddedFontLst>
    <p:embeddedFont>
      <p:font typeface="Inter" panose="020B0502030000000004" pitchFamily="34" charset="0"/>
      <p:regular r:id="rId17"/>
      <p:bold r:id="rId18"/>
      <p:italic r:id="rId19"/>
      <p:boldItalic r:id="rId20"/>
    </p:embeddedFont>
    <p:embeddedFont>
      <p:font typeface="Inter Italic" panose="020B0502030000000004" pitchFamily="34" charset="0"/>
      <p:regular r:id="rId21"/>
      <p:bold r:id="rId22"/>
      <p:italic r:id="rId23"/>
      <p:boldItalic r:id="rId24"/>
    </p:embeddedFont>
    <p:embeddedFont>
      <p:font typeface="Inter Semi Bold" panose="020B0502030000000004" pitchFamily="34" charset="0"/>
      <p:regular r:id="rId25"/>
      <p:bold r:id="rId26"/>
      <p:italic r:id="rId27"/>
      <p:boldItalic r:id="rId2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10848A-C5B2-AD80-EDB0-40D3071759AF}" v="7" dt="2024-03-20T17:13:33.747"/>
    <p1510:client id="{1BF450CB-826B-5A80-C510-0E7BEA0F94D7}" v="1" dt="2024-03-20T16:26:28.536"/>
    <p1510:client id="{3273966D-FB5E-CD65-ED35-AF3B219F4292}" v="3" dt="2024-03-20T19:47:09.080"/>
    <p1510:client id="{3537014A-E4B4-6FB4-68FA-B3151B03AC18}" v="89" dt="2024-03-20T14:58:29.179"/>
    <p1510:client id="{5099F69C-361D-C1D6-B1CE-BA1E9E25B859}" v="2" dt="2024-03-20T17:17:35.049"/>
    <p1510:client id="{58ABD558-27EE-D74C-8FB3-9B57C23BF346}" v="227" dt="2024-03-20T17:31:03.726"/>
    <p1510:client id="{5FF8BEF7-BF9A-2044-ADE2-AAA6EC1EEFCB}" v="47" dt="2024-03-19T20:49:40.213"/>
    <p1510:client id="{74D80D18-CFB5-AAAF-DBE6-B6BEB39F8B2B}" v="7" dt="2024-03-20T19:44:55.525"/>
    <p1510:client id="{77B89AAC-EF7F-07F0-2C4E-26D58B69C60C}" v="6" dt="2024-03-20T17:45:33.322"/>
    <p1510:client id="{85359662-22BB-D114-6B88-F45AF59246A7}" v="70" dt="2024-03-20T19:34:30.630"/>
    <p1510:client id="{870D9DC9-5DF9-4341-8C00-7213E104C058}" v="1" dt="2024-03-20T17:23:09.200"/>
    <p1510:client id="{8FAED51B-5412-4975-0834-896BDF6AC6B6}" v="6" dt="2024-03-20T17:40:21.857"/>
    <p1510:client id="{A11CC65C-BDD8-DFAC-C964-DB4434E6FBC5}" v="1" dt="2024-03-20T16:20:49.242"/>
    <p1510:client id="{A23FFF12-94EE-108C-C6C7-14F02402B59C}" v="1" dt="2024-03-20T17:44:47.535"/>
    <p1510:client id="{A26597CD-E30A-87F9-A493-23B44ADCAA62}" v="10" dt="2024-03-20T15:40:49.659"/>
    <p1510:client id="{A2FED41C-D401-3B37-BC67-F68D7C482E89}" v="2" dt="2024-03-20T15:54:40.870"/>
    <p1510:client id="{E48435F6-DD46-6EC4-B59C-F22D3B828BE7}" v="9" dt="2024-03-20T16:14:51.644"/>
    <p1510:client id="{E5317E7F-1D6F-D64E-9AF1-FF7CE2F36D70}" v="7" dt="2024-03-20T15:07:40.2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7"/>
    <p:restoredTop sz="94682"/>
  </p:normalViewPr>
  <p:slideViewPr>
    <p:cSldViewPr snapToGrid="0">
      <p:cViewPr>
        <p:scale>
          <a:sx n="135" d="100"/>
          <a:sy n="135" d="100"/>
        </p:scale>
        <p:origin x="-5560" y="-35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customXml" Target="../customXml/item3.xml"/><Relationship Id="rId21" Type="http://schemas.openxmlformats.org/officeDocument/2006/relationships/font" Target="fonts/font5.fntdata"/><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font" Target="fonts/font9.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8.fntdata"/><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7.fntdata"/><Relationship Id="rId28" Type="http://schemas.openxmlformats.org/officeDocument/2006/relationships/font" Target="fonts/font12.fntdata"/><Relationship Id="rId10" Type="http://schemas.openxmlformats.org/officeDocument/2006/relationships/slide" Target="slides/slide6.xml"/><Relationship Id="rId19" Type="http://schemas.openxmlformats.org/officeDocument/2006/relationships/font" Target="fonts/font3.fntdata"/><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herine French" userId="S::katherine.french@ivanti.com::c0257b69-fbac-4102-9637-947f4c18e0ed" providerId="AD" clId="Web-{8FAED51B-5412-4975-0834-896BDF6AC6B6}"/>
    <pc:docChg chg="modSld">
      <pc:chgData name="Katherine French" userId="S::katherine.french@ivanti.com::c0257b69-fbac-4102-9637-947f4c18e0ed" providerId="AD" clId="Web-{8FAED51B-5412-4975-0834-896BDF6AC6B6}" dt="2024-03-20T17:40:14.482" v="3" actId="20577"/>
      <pc:docMkLst>
        <pc:docMk/>
      </pc:docMkLst>
      <pc:sldChg chg="modSp">
        <pc:chgData name="Katherine French" userId="S::katherine.french@ivanti.com::c0257b69-fbac-4102-9637-947f4c18e0ed" providerId="AD" clId="Web-{8FAED51B-5412-4975-0834-896BDF6AC6B6}" dt="2024-03-20T17:40:14.482" v="3" actId="20577"/>
        <pc:sldMkLst>
          <pc:docMk/>
          <pc:sldMk cId="0" sldId="264"/>
        </pc:sldMkLst>
        <pc:spChg chg="mod">
          <ac:chgData name="Katherine French" userId="S::katherine.french@ivanti.com::c0257b69-fbac-4102-9637-947f4c18e0ed" providerId="AD" clId="Web-{8FAED51B-5412-4975-0834-896BDF6AC6B6}" dt="2024-03-20T17:40:14.482" v="3" actId="20577"/>
          <ac:spMkLst>
            <pc:docMk/>
            <pc:sldMk cId="0" sldId="264"/>
            <ac:spMk id="3" creationId="{00000000-0000-0000-0000-000000000000}"/>
          </ac:spMkLst>
        </pc:spChg>
      </pc:sldChg>
    </pc:docChg>
  </pc:docChgLst>
  <pc:docChgLst>
    <pc:chgData name="Katherine French" userId="S::katherine.french@ivanti.com::c0257b69-fbac-4102-9637-947f4c18e0ed" providerId="AD" clId="Web-{85359662-22BB-D114-6B88-F45AF59246A7}"/>
    <pc:docChg chg="modSld">
      <pc:chgData name="Katherine French" userId="S::katherine.french@ivanti.com::c0257b69-fbac-4102-9637-947f4c18e0ed" providerId="AD" clId="Web-{85359662-22BB-D114-6B88-F45AF59246A7}" dt="2024-03-20T19:34:29.224" v="40" actId="20577"/>
      <pc:docMkLst>
        <pc:docMk/>
      </pc:docMkLst>
      <pc:sldChg chg="addSp delSp modSp">
        <pc:chgData name="Katherine French" userId="S::katherine.french@ivanti.com::c0257b69-fbac-4102-9637-947f4c18e0ed" providerId="AD" clId="Web-{85359662-22BB-D114-6B88-F45AF59246A7}" dt="2024-03-20T19:34:29.224" v="40" actId="20577"/>
        <pc:sldMkLst>
          <pc:docMk/>
          <pc:sldMk cId="0" sldId="258"/>
        </pc:sldMkLst>
        <pc:spChg chg="mod">
          <ac:chgData name="Katherine French" userId="S::katherine.french@ivanti.com::c0257b69-fbac-4102-9637-947f4c18e0ed" providerId="AD" clId="Web-{85359662-22BB-D114-6B88-F45AF59246A7}" dt="2024-03-20T18:54:33.534" v="4" actId="20577"/>
          <ac:spMkLst>
            <pc:docMk/>
            <pc:sldMk cId="0" sldId="258"/>
            <ac:spMk id="8" creationId="{00000000-0000-0000-0000-000000000000}"/>
          </ac:spMkLst>
        </pc:spChg>
        <pc:spChg chg="mod">
          <ac:chgData name="Katherine French" userId="S::katherine.french@ivanti.com::c0257b69-fbac-4102-9637-947f4c18e0ed" providerId="AD" clId="Web-{85359662-22BB-D114-6B88-F45AF59246A7}" dt="2024-03-20T19:34:29.224" v="40" actId="20577"/>
          <ac:spMkLst>
            <pc:docMk/>
            <pc:sldMk cId="0" sldId="258"/>
            <ac:spMk id="10" creationId="{00000000-0000-0000-0000-000000000000}"/>
          </ac:spMkLst>
        </pc:spChg>
        <pc:picChg chg="del">
          <ac:chgData name="Katherine French" userId="S::katherine.french@ivanti.com::c0257b69-fbac-4102-9637-947f4c18e0ed" providerId="AD" clId="Web-{85359662-22BB-D114-6B88-F45AF59246A7}" dt="2024-03-20T18:57:13.537" v="27"/>
          <ac:picMkLst>
            <pc:docMk/>
            <pc:sldMk cId="0" sldId="258"/>
            <ac:picMk id="4" creationId="{00000000-0000-0000-0000-000000000000}"/>
          </ac:picMkLst>
        </pc:picChg>
        <pc:picChg chg="add mod">
          <ac:chgData name="Katherine French" userId="S::katherine.french@ivanti.com::c0257b69-fbac-4102-9637-947f4c18e0ed" providerId="AD" clId="Web-{85359662-22BB-D114-6B88-F45AF59246A7}" dt="2024-03-20T18:57:16.053" v="28" actId="1076"/>
          <ac:picMkLst>
            <pc:docMk/>
            <pc:sldMk cId="0" sldId="258"/>
            <ac:picMk id="11" creationId="{D340CBC4-259B-CFD9-FE62-AC8792DAF300}"/>
          </ac:picMkLst>
        </pc:picChg>
      </pc:sldChg>
      <pc:sldChg chg="modSp">
        <pc:chgData name="Katherine French" userId="S::katherine.french@ivanti.com::c0257b69-fbac-4102-9637-947f4c18e0ed" providerId="AD" clId="Web-{85359662-22BB-D114-6B88-F45AF59246A7}" dt="2024-03-20T19:01:36.199" v="31" actId="20577"/>
        <pc:sldMkLst>
          <pc:docMk/>
          <pc:sldMk cId="0" sldId="265"/>
        </pc:sldMkLst>
        <pc:spChg chg="mod">
          <ac:chgData name="Katherine French" userId="S::katherine.french@ivanti.com::c0257b69-fbac-4102-9637-947f4c18e0ed" providerId="AD" clId="Web-{85359662-22BB-D114-6B88-F45AF59246A7}" dt="2024-03-20T19:01:36.199" v="31" actId="20577"/>
          <ac:spMkLst>
            <pc:docMk/>
            <pc:sldMk cId="0" sldId="265"/>
            <ac:spMk id="20" creationId="{00000000-0000-0000-0000-000000000000}"/>
          </ac:spMkLst>
        </pc:spChg>
      </pc:sldChg>
    </pc:docChg>
  </pc:docChgLst>
  <pc:docChgLst>
    <pc:chgData name="Katherine French" userId="S::katherine.french@ivanti.com::c0257b69-fbac-4102-9637-947f4c18e0ed" providerId="AD" clId="Web-{77B89AAC-EF7F-07F0-2C4E-26D58B69C60C}"/>
    <pc:docChg chg="modSld">
      <pc:chgData name="Katherine French" userId="S::katherine.french@ivanti.com::c0257b69-fbac-4102-9637-947f4c18e0ed" providerId="AD" clId="Web-{77B89AAC-EF7F-07F0-2C4E-26D58B69C60C}" dt="2024-03-20T17:45:32.025" v="1" actId="1076"/>
      <pc:docMkLst>
        <pc:docMk/>
      </pc:docMkLst>
      <pc:sldChg chg="modSp">
        <pc:chgData name="Katherine French" userId="S::katherine.french@ivanti.com::c0257b69-fbac-4102-9637-947f4c18e0ed" providerId="AD" clId="Web-{77B89AAC-EF7F-07F0-2C4E-26D58B69C60C}" dt="2024-03-20T17:45:32.025" v="1" actId="1076"/>
        <pc:sldMkLst>
          <pc:docMk/>
          <pc:sldMk cId="0" sldId="266"/>
        </pc:sldMkLst>
        <pc:spChg chg="mod">
          <ac:chgData name="Katherine French" userId="S::katherine.french@ivanti.com::c0257b69-fbac-4102-9637-947f4c18e0ed" providerId="AD" clId="Web-{77B89AAC-EF7F-07F0-2C4E-26D58B69C60C}" dt="2024-03-20T17:45:32.025" v="1" actId="1076"/>
          <ac:spMkLst>
            <pc:docMk/>
            <pc:sldMk cId="0" sldId="266"/>
            <ac:spMk id="2" creationId="{00000000-0000-0000-0000-000000000000}"/>
          </ac:spMkLst>
        </pc:spChg>
      </pc:sldChg>
    </pc:docChg>
  </pc:docChgLst>
  <pc:docChgLst>
    <pc:chgData name="Nan Frazee-Byington" userId="S::nan.frazeebyington@ivanti.com::710aedec-2d3d-482d-b4e4-8a0c2648fa5e" providerId="AD" clId="Web-{74D80D18-CFB5-AAAF-DBE6-B6BEB39F8B2B}"/>
    <pc:docChg chg="modSld">
      <pc:chgData name="Nan Frazee-Byington" userId="S::nan.frazeebyington@ivanti.com::710aedec-2d3d-482d-b4e4-8a0c2648fa5e" providerId="AD" clId="Web-{74D80D18-CFB5-AAAF-DBE6-B6BEB39F8B2B}" dt="2024-03-20T19:44:53.869" v="4" actId="20577"/>
      <pc:docMkLst>
        <pc:docMk/>
      </pc:docMkLst>
      <pc:sldChg chg="addSp delSp modSp">
        <pc:chgData name="Nan Frazee-Byington" userId="S::nan.frazeebyington@ivanti.com::710aedec-2d3d-482d-b4e4-8a0c2648fa5e" providerId="AD" clId="Web-{74D80D18-CFB5-AAAF-DBE6-B6BEB39F8B2B}" dt="2024-03-20T19:44:53.869" v="4" actId="20577"/>
        <pc:sldMkLst>
          <pc:docMk/>
          <pc:sldMk cId="0" sldId="258"/>
        </pc:sldMkLst>
        <pc:spChg chg="mod">
          <ac:chgData name="Nan Frazee-Byington" userId="S::nan.frazeebyington@ivanti.com::710aedec-2d3d-482d-b4e4-8a0c2648fa5e" providerId="AD" clId="Web-{74D80D18-CFB5-AAAF-DBE6-B6BEB39F8B2B}" dt="2024-03-20T19:44:53.869" v="4" actId="20577"/>
          <ac:spMkLst>
            <pc:docMk/>
            <pc:sldMk cId="0" sldId="258"/>
            <ac:spMk id="10" creationId="{00000000-0000-0000-0000-000000000000}"/>
          </ac:spMkLst>
        </pc:spChg>
        <pc:inkChg chg="add del">
          <ac:chgData name="Nan Frazee-Byington" userId="S::nan.frazeebyington@ivanti.com::710aedec-2d3d-482d-b4e4-8a0c2648fa5e" providerId="AD" clId="Web-{74D80D18-CFB5-AAAF-DBE6-B6BEB39F8B2B}" dt="2024-03-20T19:44:23.791" v="3"/>
          <ac:inkMkLst>
            <pc:docMk/>
            <pc:sldMk cId="0" sldId="258"/>
            <ac:inkMk id="4" creationId="{85828237-06BE-8251-B102-CE69AB261F15}"/>
          </ac:inkMkLst>
        </pc:inkChg>
        <pc:inkChg chg="add del">
          <ac:chgData name="Nan Frazee-Byington" userId="S::nan.frazeebyington@ivanti.com::710aedec-2d3d-482d-b4e4-8a0c2648fa5e" providerId="AD" clId="Web-{74D80D18-CFB5-AAAF-DBE6-B6BEB39F8B2B}" dt="2024-03-20T19:44:22.181" v="2"/>
          <ac:inkMkLst>
            <pc:docMk/>
            <pc:sldMk cId="0" sldId="258"/>
            <ac:inkMk id="12" creationId="{44CD71C3-F16F-B596-DD9B-A5120E8242CC}"/>
          </ac:inkMkLst>
        </pc:inkChg>
      </pc:sldChg>
    </pc:docChg>
  </pc:docChgLst>
  <pc:docChgLst>
    <pc:chgData name="Hannah Saenz" userId="S::hannah.saenz@ivanti.com::b9ea6ae8-e869-4309-9f7c-6d5ac51eefa7" providerId="AD" clId="Web-{A23FFF12-94EE-108C-C6C7-14F02402B59C}"/>
    <pc:docChg chg="modSld">
      <pc:chgData name="Hannah Saenz" userId="S::hannah.saenz@ivanti.com::b9ea6ae8-e869-4309-9f7c-6d5ac51eefa7" providerId="AD" clId="Web-{A23FFF12-94EE-108C-C6C7-14F02402B59C}" dt="2024-03-20T17:44:47.535" v="0"/>
      <pc:docMkLst>
        <pc:docMk/>
      </pc:docMkLst>
      <pc:sldChg chg="delSp">
        <pc:chgData name="Hannah Saenz" userId="S::hannah.saenz@ivanti.com::b9ea6ae8-e869-4309-9f7c-6d5ac51eefa7" providerId="AD" clId="Web-{A23FFF12-94EE-108C-C6C7-14F02402B59C}" dt="2024-03-20T17:44:47.535" v="0"/>
        <pc:sldMkLst>
          <pc:docMk/>
          <pc:sldMk cId="0" sldId="266"/>
        </pc:sldMkLst>
        <pc:inkChg chg="del">
          <ac:chgData name="Hannah Saenz" userId="S::hannah.saenz@ivanti.com::b9ea6ae8-e869-4309-9f7c-6d5ac51eefa7" providerId="AD" clId="Web-{A23FFF12-94EE-108C-C6C7-14F02402B59C}" dt="2024-03-20T17:44:47.535" v="0"/>
          <ac:inkMkLst>
            <pc:docMk/>
            <pc:sldMk cId="0" sldId="266"/>
            <ac:inkMk id="6" creationId="{C0BDFFC4-69F7-90C5-FA77-636483F89F98}"/>
          </ac:inkMkLst>
        </pc:inkChg>
      </pc:sldChg>
    </pc:docChg>
  </pc:docChgLst>
  <pc:docChgLst>
    <pc:chgData name="Katherine French" userId="S::katherine.french@ivanti.com::c0257b69-fbac-4102-9637-947f4c18e0ed" providerId="AD" clId="Web-{3273966D-FB5E-CD65-ED35-AF3B219F4292}"/>
    <pc:docChg chg="modSld">
      <pc:chgData name="Katherine French" userId="S::katherine.french@ivanti.com::c0257b69-fbac-4102-9637-947f4c18e0ed" providerId="AD" clId="Web-{3273966D-FB5E-CD65-ED35-AF3B219F4292}" dt="2024-03-20T19:47:07.533" v="0" actId="20577"/>
      <pc:docMkLst>
        <pc:docMk/>
      </pc:docMkLst>
      <pc:sldChg chg="modSp">
        <pc:chgData name="Katherine French" userId="S::katherine.french@ivanti.com::c0257b69-fbac-4102-9637-947f4c18e0ed" providerId="AD" clId="Web-{3273966D-FB5E-CD65-ED35-AF3B219F4292}" dt="2024-03-20T19:47:07.533" v="0" actId="20577"/>
        <pc:sldMkLst>
          <pc:docMk/>
          <pc:sldMk cId="0" sldId="258"/>
        </pc:sldMkLst>
        <pc:spChg chg="mod">
          <ac:chgData name="Katherine French" userId="S::katherine.french@ivanti.com::c0257b69-fbac-4102-9637-947f4c18e0ed" providerId="AD" clId="Web-{3273966D-FB5E-CD65-ED35-AF3B219F4292}" dt="2024-03-20T19:47:07.533" v="0" actId="20577"/>
          <ac:spMkLst>
            <pc:docMk/>
            <pc:sldMk cId="0" sldId="258"/>
            <ac:spMk id="10" creationId="{00000000-0000-0000-0000-000000000000}"/>
          </ac:spMkLst>
        </pc:sp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3-20T16:26:29.586"/>
    </inkml:context>
    <inkml:brush xml:id="br0">
      <inkml:brushProperty name="width" value="0.1" units="cm"/>
      <inkml:brushProperty name="height" value="0.1" units="cm"/>
    </inkml:brush>
  </inkml:definitions>
  <inkml:trace contextRef="#ctx0" brushRef="#br0">5359 348 1003 0 0,'3'-1'11897'0'0,"-9"-3"-10449"0"0,-3-1-3872 0 0,-1 0 711 0 0,3 0-903 0 0,3 0-1656 0 0,1 0 1380 0 0,10 7 2461 0 0,5 2 431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FD3440-A990-B743-94FD-1272A487B74C}" type="datetimeFigureOut">
              <a:rPr lang="en-US" smtClean="0"/>
              <a:t>4/10/24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9D702E-58EF-6646-AF43-A7D5FE7CEE5D}" type="slidenum">
              <a:rPr lang="en-US" smtClean="0"/>
              <a:t>‹#›</a:t>
            </a:fld>
            <a:endParaRPr lang="en-US"/>
          </a:p>
        </p:txBody>
      </p:sp>
    </p:spTree>
    <p:extLst>
      <p:ext uri="{BB962C8B-B14F-4D97-AF65-F5344CB8AC3E}">
        <p14:creationId xmlns:p14="http://schemas.microsoft.com/office/powerpoint/2010/main" val="3593355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7</a:t>
            </a:fld>
            <a:endParaRPr lang="en-US"/>
          </a:p>
        </p:txBody>
      </p:sp>
    </p:spTree>
    <p:extLst>
      <p:ext uri="{BB962C8B-B14F-4D97-AF65-F5344CB8AC3E}">
        <p14:creationId xmlns:p14="http://schemas.microsoft.com/office/powerpoint/2010/main" val="6072062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8</a:t>
            </a:fld>
            <a:endParaRPr lang="en-US"/>
          </a:p>
        </p:txBody>
      </p:sp>
    </p:spTree>
    <p:extLst>
      <p:ext uri="{BB962C8B-B14F-4D97-AF65-F5344CB8AC3E}">
        <p14:creationId xmlns:p14="http://schemas.microsoft.com/office/powerpoint/2010/main" val="1542709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9</a:t>
            </a:fld>
            <a:endParaRPr lang="en-US"/>
          </a:p>
        </p:txBody>
      </p:sp>
    </p:spTree>
    <p:extLst>
      <p:ext uri="{BB962C8B-B14F-4D97-AF65-F5344CB8AC3E}">
        <p14:creationId xmlns:p14="http://schemas.microsoft.com/office/powerpoint/2010/main" val="40668268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11</a:t>
            </a:fld>
            <a:endParaRPr lang="en-US"/>
          </a:p>
        </p:txBody>
      </p:sp>
    </p:spTree>
    <p:extLst>
      <p:ext uri="{BB962C8B-B14F-4D97-AF65-F5344CB8AC3E}">
        <p14:creationId xmlns:p14="http://schemas.microsoft.com/office/powerpoint/2010/main" val="14298620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i="0">
                <a:latin typeface="Inter" panose="020B0502030000000004" pitchFamily="34" charset="0"/>
              </a:defRPr>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b="1" i="0">
                <a:solidFill>
                  <a:schemeClr val="tx1">
                    <a:tint val="75000"/>
                  </a:schemeClr>
                </a:solidFill>
                <a:latin typeface="Inter" panose="020B05020300000000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4/10/24</a:t>
            </a:fld>
            <a:endParaRPr lang="en-US"/>
          </a:p>
        </p:txBody>
      </p:sp>
      <p:sp>
        <p:nvSpPr>
          <p:cNvPr id="5" name="Footer Placeholder 4"/>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Inter" panose="020B0502030000000004" pitchFamily="34" charset="0"/>
              </a:defRPr>
            </a:lvl1p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b="1" i="0">
                <a:latin typeface="Inter" panose="020B0502030000000004" pitchFamily="34" charset="0"/>
              </a:defRPr>
            </a:lvl1pPr>
            <a:lvl2pPr>
              <a:defRPr b="1" i="0">
                <a:latin typeface="Inter" panose="020B0502030000000004" pitchFamily="34" charset="0"/>
              </a:defRPr>
            </a:lvl2pPr>
            <a:lvl3pPr>
              <a:defRPr b="1" i="0">
                <a:latin typeface="Inter" panose="020B0502030000000004" pitchFamily="34" charset="0"/>
              </a:defRPr>
            </a:lvl3pPr>
            <a:lvl4pPr>
              <a:defRPr b="1" i="0">
                <a:latin typeface="Inter" panose="020B0502030000000004" pitchFamily="34" charset="0"/>
              </a:defRPr>
            </a:lvl4pPr>
            <a:lvl5pPr>
              <a:defRPr b="1" i="0">
                <a:latin typeface="Inter" panose="020B05020300000000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4/10/24</a:t>
            </a:fld>
            <a:endParaRPr lang="en-US"/>
          </a:p>
        </p:txBody>
      </p:sp>
      <p:sp>
        <p:nvSpPr>
          <p:cNvPr id="5" name="Footer Placeholder 4"/>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defRPr b="1" i="0">
                <a:latin typeface="Inter" panose="020B0502030000000004" pitchFamily="34" charset="0"/>
              </a:defRPr>
            </a:lvl1pPr>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lvl1pPr>
              <a:defRPr b="1" i="0">
                <a:latin typeface="Inter" panose="020B0502030000000004" pitchFamily="34" charset="0"/>
              </a:defRPr>
            </a:lvl1pPr>
            <a:lvl2pPr>
              <a:defRPr b="1" i="0">
                <a:latin typeface="Inter" panose="020B0502030000000004" pitchFamily="34" charset="0"/>
              </a:defRPr>
            </a:lvl2pPr>
            <a:lvl3pPr>
              <a:defRPr b="1" i="0">
                <a:latin typeface="Inter" panose="020B0502030000000004" pitchFamily="34" charset="0"/>
              </a:defRPr>
            </a:lvl3pPr>
            <a:lvl4pPr>
              <a:defRPr b="1" i="0">
                <a:latin typeface="Inter" panose="020B0502030000000004" pitchFamily="34" charset="0"/>
              </a:defRPr>
            </a:lvl4pPr>
            <a:lvl5pPr>
              <a:defRPr b="1" i="0">
                <a:latin typeface="Inter" panose="020B05020300000000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4/10/24</a:t>
            </a:fld>
            <a:endParaRPr lang="en-US"/>
          </a:p>
        </p:txBody>
      </p:sp>
      <p:sp>
        <p:nvSpPr>
          <p:cNvPr id="5" name="Footer Placeholder 4"/>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Inter" panose="020B0502030000000004" pitchFamily="34" charset="0"/>
              </a:defRPr>
            </a:lvl1pPr>
          </a:lstStyle>
          <a:p>
            <a:r>
              <a:rPr lang="en-US"/>
              <a:t>Click to edit Master title style</a:t>
            </a:r>
          </a:p>
        </p:txBody>
      </p:sp>
      <p:sp>
        <p:nvSpPr>
          <p:cNvPr id="3" name="Content Placeholder 2"/>
          <p:cNvSpPr>
            <a:spLocks noGrp="1"/>
          </p:cNvSpPr>
          <p:nvPr>
            <p:ph idx="1"/>
          </p:nvPr>
        </p:nvSpPr>
        <p:spPr/>
        <p:txBody>
          <a:bodyPr/>
          <a:lstStyle>
            <a:lvl1pPr>
              <a:defRPr b="1" i="0">
                <a:latin typeface="Inter" panose="020B0502030000000004" pitchFamily="34" charset="0"/>
              </a:defRPr>
            </a:lvl1pPr>
            <a:lvl2pPr>
              <a:defRPr b="1" i="0">
                <a:latin typeface="Inter" panose="020B0502030000000004" pitchFamily="34" charset="0"/>
              </a:defRPr>
            </a:lvl2pPr>
            <a:lvl3pPr>
              <a:defRPr b="1" i="0">
                <a:latin typeface="Inter" panose="020B0502030000000004" pitchFamily="34" charset="0"/>
              </a:defRPr>
            </a:lvl3pPr>
            <a:lvl4pPr>
              <a:defRPr b="1" i="0">
                <a:latin typeface="Inter" panose="020B0502030000000004" pitchFamily="34" charset="0"/>
              </a:defRPr>
            </a:lvl4pPr>
            <a:lvl5pPr>
              <a:defRPr b="1" i="0">
                <a:latin typeface="Inter" panose="020B05020300000000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4/10/24</a:t>
            </a:fld>
            <a:endParaRPr lang="en-US"/>
          </a:p>
        </p:txBody>
      </p:sp>
      <p:sp>
        <p:nvSpPr>
          <p:cNvPr id="5" name="Footer Placeholder 4"/>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i="0" cap="all">
                <a:latin typeface="Inter" panose="020B0502030000000004" pitchFamily="34" charset="0"/>
              </a:defRPr>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b="1" i="0">
                <a:solidFill>
                  <a:schemeClr val="tx1">
                    <a:tint val="75000"/>
                  </a:schemeClr>
                </a:solidFill>
                <a:latin typeface="Inter" panose="020B05020300000000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4/10/24</a:t>
            </a:fld>
            <a:endParaRPr lang="en-US"/>
          </a:p>
        </p:txBody>
      </p:sp>
      <p:sp>
        <p:nvSpPr>
          <p:cNvPr id="5" name="Footer Placeholder 4"/>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Inter" panose="020B0502030000000004" pitchFamily="34" charset="0"/>
              </a:defRPr>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b="1" i="0">
                <a:latin typeface="Inter" panose="020B0502030000000004" pitchFamily="34" charset="0"/>
              </a:defRPr>
            </a:lvl1pPr>
            <a:lvl2pPr>
              <a:defRPr sz="2400" b="1" i="0">
                <a:latin typeface="Inter" panose="020B0502030000000004" pitchFamily="34" charset="0"/>
              </a:defRPr>
            </a:lvl2pPr>
            <a:lvl3pPr>
              <a:defRPr sz="2000" b="1" i="0">
                <a:latin typeface="Inter" panose="020B0502030000000004" pitchFamily="34" charset="0"/>
              </a:defRPr>
            </a:lvl3pPr>
            <a:lvl4pPr>
              <a:defRPr sz="1800" b="1" i="0">
                <a:latin typeface="Inter" panose="020B0502030000000004" pitchFamily="34" charset="0"/>
              </a:defRPr>
            </a:lvl4pPr>
            <a:lvl5pPr>
              <a:defRPr sz="1800" b="1" i="0">
                <a:latin typeface="Inter" panose="020B05020300000000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b="1" i="0">
                <a:latin typeface="Inter" panose="020B0502030000000004" pitchFamily="34" charset="0"/>
              </a:defRPr>
            </a:lvl1pPr>
            <a:lvl2pPr>
              <a:defRPr sz="2400" b="1" i="0">
                <a:latin typeface="Inter" panose="020B0502030000000004" pitchFamily="34" charset="0"/>
              </a:defRPr>
            </a:lvl2pPr>
            <a:lvl3pPr>
              <a:defRPr sz="2000" b="1" i="0">
                <a:latin typeface="Inter" panose="020B0502030000000004" pitchFamily="34" charset="0"/>
              </a:defRPr>
            </a:lvl3pPr>
            <a:lvl4pPr>
              <a:defRPr sz="1800" b="1" i="0">
                <a:latin typeface="Inter" panose="020B0502030000000004" pitchFamily="34" charset="0"/>
              </a:defRPr>
            </a:lvl4pPr>
            <a:lvl5pPr>
              <a:defRPr sz="1800" b="1" i="0">
                <a:latin typeface="Inter" panose="020B05020300000000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4/10/24</a:t>
            </a:fld>
            <a:endParaRPr lang="en-US"/>
          </a:p>
        </p:txBody>
      </p:sp>
      <p:sp>
        <p:nvSpPr>
          <p:cNvPr id="6" name="Footer Placeholder 5"/>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7" name="Slide Number Placeholder 6"/>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Inter" panose="020B0502030000000004" pitchFamily="34" charset="0"/>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i="0">
                <a:latin typeface="Inter" panose="020B050203000000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b="1" i="0">
                <a:latin typeface="Inter" panose="020B0502030000000004" pitchFamily="34" charset="0"/>
              </a:defRPr>
            </a:lvl1pPr>
            <a:lvl2pPr>
              <a:defRPr sz="2000" b="1" i="0">
                <a:latin typeface="Inter" panose="020B0502030000000004" pitchFamily="34" charset="0"/>
              </a:defRPr>
            </a:lvl2pPr>
            <a:lvl3pPr>
              <a:defRPr sz="1800" b="1" i="0">
                <a:latin typeface="Inter" panose="020B0502030000000004" pitchFamily="34" charset="0"/>
              </a:defRPr>
            </a:lvl3pPr>
            <a:lvl4pPr>
              <a:defRPr sz="1600" b="1" i="0">
                <a:latin typeface="Inter" panose="020B0502030000000004" pitchFamily="34" charset="0"/>
              </a:defRPr>
            </a:lvl4pPr>
            <a:lvl5pPr>
              <a:defRPr sz="1600" b="1" i="0">
                <a:latin typeface="Inter" panose="020B05020300000000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i="0">
                <a:latin typeface="Inter" panose="020B050203000000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b="1" i="0">
                <a:latin typeface="Inter" panose="020B0502030000000004" pitchFamily="34" charset="0"/>
              </a:defRPr>
            </a:lvl1pPr>
            <a:lvl2pPr>
              <a:defRPr sz="2000" b="1" i="0">
                <a:latin typeface="Inter" panose="020B0502030000000004" pitchFamily="34" charset="0"/>
              </a:defRPr>
            </a:lvl2pPr>
            <a:lvl3pPr>
              <a:defRPr sz="1800" b="1" i="0">
                <a:latin typeface="Inter" panose="020B0502030000000004" pitchFamily="34" charset="0"/>
              </a:defRPr>
            </a:lvl3pPr>
            <a:lvl4pPr>
              <a:defRPr sz="1600" b="1" i="0">
                <a:latin typeface="Inter" panose="020B0502030000000004" pitchFamily="34" charset="0"/>
              </a:defRPr>
            </a:lvl4pPr>
            <a:lvl5pPr>
              <a:defRPr sz="1600" b="1" i="0">
                <a:latin typeface="Inter" panose="020B05020300000000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4/10/24</a:t>
            </a:fld>
            <a:endParaRPr lang="en-US"/>
          </a:p>
        </p:txBody>
      </p:sp>
      <p:sp>
        <p:nvSpPr>
          <p:cNvPr id="8" name="Footer Placeholder 7"/>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9" name="Slide Number Placeholder 8"/>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Inter" panose="020B0502030000000004" pitchFamily="34" charset="0"/>
              </a:defRPr>
            </a:lvl1pPr>
          </a:lstStyle>
          <a:p>
            <a:r>
              <a:rPr lang="en-US"/>
              <a:t>Click to edit Master title style</a:t>
            </a:r>
          </a:p>
        </p:txBody>
      </p:sp>
      <p:sp>
        <p:nvSpPr>
          <p:cNvPr id="3" name="Date Placeholder 2"/>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4/10/24</a:t>
            </a:fld>
            <a:endParaRPr lang="en-US"/>
          </a:p>
        </p:txBody>
      </p:sp>
      <p:sp>
        <p:nvSpPr>
          <p:cNvPr id="4" name="Footer Placeholder 3"/>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5" name="Slide Number Placeholder 4"/>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4/10/24</a:t>
            </a:fld>
            <a:endParaRPr lang="en-US"/>
          </a:p>
        </p:txBody>
      </p:sp>
      <p:sp>
        <p:nvSpPr>
          <p:cNvPr id="3" name="Footer Placeholder 2"/>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4" name="Slide Number Placeholder 3"/>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i="0">
                <a:latin typeface="Inter" panose="020B0502030000000004" pitchFamily="34" charset="0"/>
              </a:defRPr>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b="1" i="0">
                <a:latin typeface="Inter" panose="020B0502030000000004" pitchFamily="34" charset="0"/>
              </a:defRPr>
            </a:lvl1pPr>
            <a:lvl2pPr>
              <a:defRPr sz="2800" b="1" i="0">
                <a:latin typeface="Inter" panose="020B0502030000000004" pitchFamily="34" charset="0"/>
              </a:defRPr>
            </a:lvl2pPr>
            <a:lvl3pPr>
              <a:defRPr sz="2400" b="1" i="0">
                <a:latin typeface="Inter" panose="020B0502030000000004" pitchFamily="34" charset="0"/>
              </a:defRPr>
            </a:lvl3pPr>
            <a:lvl4pPr>
              <a:defRPr sz="2000" b="1" i="0">
                <a:latin typeface="Inter" panose="020B0502030000000004" pitchFamily="34" charset="0"/>
              </a:defRPr>
            </a:lvl4pPr>
            <a:lvl5pPr>
              <a:defRPr sz="2000" b="1" i="0">
                <a:latin typeface="Inter" panose="020B05020300000000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b="1" i="0">
                <a:latin typeface="Inter" panose="020B05020300000000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4/10/24</a:t>
            </a:fld>
            <a:endParaRPr lang="en-US"/>
          </a:p>
        </p:txBody>
      </p:sp>
      <p:sp>
        <p:nvSpPr>
          <p:cNvPr id="6" name="Footer Placeholder 5"/>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7" name="Slide Number Placeholder 6"/>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i="0">
                <a:latin typeface="Inter" panose="020B0502030000000004" pitchFamily="34" charset="0"/>
              </a:defRPr>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b="1" i="0">
                <a:latin typeface="Inter" panose="020B05020300000000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b="1" i="0">
                <a:latin typeface="Inter" panose="020B05020300000000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4/10/24</a:t>
            </a:fld>
            <a:endParaRPr lang="en-US"/>
          </a:p>
        </p:txBody>
      </p:sp>
      <p:sp>
        <p:nvSpPr>
          <p:cNvPr id="6" name="Footer Placeholder 5"/>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7" name="Slide Number Placeholder 6"/>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b="1" i="0">
                <a:solidFill>
                  <a:schemeClr val="tx1">
                    <a:tint val="75000"/>
                  </a:schemeClr>
                </a:solidFill>
                <a:latin typeface="Inter" panose="020B0502030000000004" pitchFamily="34" charset="0"/>
              </a:defRPr>
            </a:lvl1pPr>
          </a:lstStyle>
          <a:p>
            <a:fld id="{1D8BD707-D9CF-40AE-B4C6-C98DA3205C09}" type="datetimeFigureOut">
              <a:rPr lang="en-US" smtClean="0"/>
              <a:pPr/>
              <a:t>4/10/24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b="1" i="0">
                <a:solidFill>
                  <a:schemeClr val="tx1">
                    <a:tint val="75000"/>
                  </a:schemeClr>
                </a:solidFill>
                <a:latin typeface="Inter" panose="020B0502030000000004"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b="1" i="0">
                <a:solidFill>
                  <a:schemeClr val="tx1">
                    <a:tint val="75000"/>
                  </a:schemeClr>
                </a:solidFill>
                <a:latin typeface="Inter" panose="020B0502030000000004" pitchFamily="34" charset="0"/>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b="1" i="0" kern="1200">
          <a:solidFill>
            <a:schemeClr val="tx1"/>
          </a:solidFill>
          <a:latin typeface="Inter" panose="020B0502030000000004"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b="1" i="0" kern="1200">
          <a:solidFill>
            <a:schemeClr val="tx1"/>
          </a:solidFill>
          <a:latin typeface="Inter" panose="020B0502030000000004" pitchFamily="34" charset="0"/>
          <a:ea typeface="+mn-ea"/>
          <a:cs typeface="+mn-cs"/>
        </a:defRPr>
      </a:lvl1pPr>
      <a:lvl2pPr marL="742950" indent="-285750" algn="l" defTabSz="914400" rtl="0" eaLnBrk="1" latinLnBrk="0" hangingPunct="1">
        <a:spcBef>
          <a:spcPct val="20000"/>
        </a:spcBef>
        <a:buFont typeface="Arial" pitchFamily="34" charset="0"/>
        <a:buChar char="–"/>
        <a:defRPr sz="2800" b="1" i="0" kern="1200">
          <a:solidFill>
            <a:schemeClr val="tx1"/>
          </a:solidFill>
          <a:latin typeface="Inter" panose="020B0502030000000004" pitchFamily="34" charset="0"/>
          <a:ea typeface="+mn-ea"/>
          <a:cs typeface="+mn-cs"/>
        </a:defRPr>
      </a:lvl2pPr>
      <a:lvl3pPr marL="1143000" indent="-228600" algn="l" defTabSz="914400" rtl="0" eaLnBrk="1" latinLnBrk="0" hangingPunct="1">
        <a:spcBef>
          <a:spcPct val="20000"/>
        </a:spcBef>
        <a:buFont typeface="Arial" pitchFamily="34" charset="0"/>
        <a:buChar char="•"/>
        <a:defRPr sz="2400" b="1" i="0" kern="1200">
          <a:solidFill>
            <a:schemeClr val="tx1"/>
          </a:solidFill>
          <a:latin typeface="Inter" panose="020B0502030000000004" pitchFamily="34" charset="0"/>
          <a:ea typeface="+mn-ea"/>
          <a:cs typeface="+mn-cs"/>
        </a:defRPr>
      </a:lvl3pPr>
      <a:lvl4pPr marL="1600200" indent="-228600" algn="l" defTabSz="914400" rtl="0" eaLnBrk="1" latinLnBrk="0" hangingPunct="1">
        <a:spcBef>
          <a:spcPct val="20000"/>
        </a:spcBef>
        <a:buFont typeface="Arial" pitchFamily="34" charset="0"/>
        <a:buChar char="–"/>
        <a:defRPr sz="2000" b="1" i="0" kern="1200">
          <a:solidFill>
            <a:schemeClr val="tx1"/>
          </a:solidFill>
          <a:latin typeface="Inter" panose="020B0502030000000004" pitchFamily="34" charset="0"/>
          <a:ea typeface="+mn-ea"/>
          <a:cs typeface="+mn-cs"/>
        </a:defRPr>
      </a:lvl4pPr>
      <a:lvl5pPr marL="2057400" indent="-228600" algn="l" defTabSz="914400" rtl="0" eaLnBrk="1" latinLnBrk="0" hangingPunct="1">
        <a:spcBef>
          <a:spcPct val="20000"/>
        </a:spcBef>
        <a:buFont typeface="Arial" pitchFamily="34" charset="0"/>
        <a:buChar char="»"/>
        <a:defRPr sz="2000" b="1" i="0" kern="1200">
          <a:solidFill>
            <a:schemeClr val="tx1"/>
          </a:solidFill>
          <a:latin typeface="Inter" panose="020B05020300000000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hyperlink" Target="http://ivanti.com/everywherework"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hyperlink" Target="https://www.ivanti.com/resources/research-reports"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customXml" Target="../ink/ink1.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2111" b="-2111"/>
            </a:stretch>
          </a:blipFill>
        </p:spPr>
        <p:txBody>
          <a:bodyPr/>
          <a:lstStyle/>
          <a:p>
            <a:endParaRPr lang="en-US" b="1">
              <a:latin typeface="Inter" panose="020B0502030000000004" pitchFamily="34" charset="0"/>
            </a:endParaRPr>
          </a:p>
        </p:txBody>
      </p:sp>
      <p:sp>
        <p:nvSpPr>
          <p:cNvPr id="3" name="Freeform 3"/>
          <p:cNvSpPr/>
          <p:nvPr/>
        </p:nvSpPr>
        <p:spPr>
          <a:xfrm>
            <a:off x="15272706" y="1028700"/>
            <a:ext cx="1986594" cy="845560"/>
          </a:xfrm>
          <a:custGeom>
            <a:avLst/>
            <a:gdLst/>
            <a:ahLst/>
            <a:cxnLst/>
            <a:rect l="l" t="t" r="r" b="b"/>
            <a:pathLst>
              <a:path w="1986594" h="845560">
                <a:moveTo>
                  <a:pt x="0" y="0"/>
                </a:moveTo>
                <a:lnTo>
                  <a:pt x="1986594" y="0"/>
                </a:lnTo>
                <a:lnTo>
                  <a:pt x="1986594" y="845560"/>
                </a:lnTo>
                <a:lnTo>
                  <a:pt x="0" y="845560"/>
                </a:lnTo>
                <a:lnTo>
                  <a:pt x="0" y="0"/>
                </a:lnTo>
                <a:close/>
              </a:path>
            </a:pathLst>
          </a:custGeom>
          <a:blipFill>
            <a:blip r:embed="rId3"/>
            <a:stretch>
              <a:fillRect/>
            </a:stretch>
          </a:blipFill>
        </p:spPr>
        <p:txBody>
          <a:bodyPr/>
          <a:lstStyle/>
          <a:p>
            <a:endParaRPr lang="en-US" b="1">
              <a:latin typeface="Inter" panose="020B0502030000000004" pitchFamily="34" charset="0"/>
            </a:endParaRPr>
          </a:p>
        </p:txBody>
      </p:sp>
      <p:sp>
        <p:nvSpPr>
          <p:cNvPr id="4" name="TextBox 4"/>
          <p:cNvSpPr txBox="1"/>
          <p:nvPr/>
        </p:nvSpPr>
        <p:spPr>
          <a:xfrm>
            <a:off x="1028700" y="2217972"/>
            <a:ext cx="14456326" cy="4069080"/>
          </a:xfrm>
          <a:prstGeom prst="rect">
            <a:avLst/>
          </a:prstGeom>
        </p:spPr>
        <p:txBody>
          <a:bodyPr lIns="0" tIns="0" rIns="0" bIns="0" rtlCol="0" anchor="t">
            <a:spAutoFit/>
          </a:bodyPr>
          <a:lstStyle/>
          <a:p>
            <a:pPr>
              <a:lnSpc>
                <a:spcPts val="15840"/>
              </a:lnSpc>
            </a:pPr>
            <a:r>
              <a:rPr lang="en-US" sz="14400" b="1">
                <a:solidFill>
                  <a:srgbClr val="FFFFFF"/>
                </a:solidFill>
                <a:latin typeface="Inter" panose="020B0502030000000004" pitchFamily="34" charset="0"/>
              </a:rPr>
              <a:t>Everywhere </a:t>
            </a:r>
          </a:p>
          <a:p>
            <a:pPr marL="0" lvl="0" indent="0">
              <a:lnSpc>
                <a:spcPts val="15840"/>
              </a:lnSpc>
              <a:spcBef>
                <a:spcPct val="0"/>
              </a:spcBef>
            </a:pPr>
            <a:r>
              <a:rPr lang="en-US" sz="14400" b="1">
                <a:solidFill>
                  <a:srgbClr val="FFFFFF"/>
                </a:solidFill>
                <a:latin typeface="Inter" panose="020B0502030000000004" pitchFamily="34" charset="0"/>
              </a:rPr>
              <a:t>Work Report</a:t>
            </a:r>
          </a:p>
        </p:txBody>
      </p:sp>
      <p:sp>
        <p:nvSpPr>
          <p:cNvPr id="5" name="TextBox 5"/>
          <p:cNvSpPr txBox="1"/>
          <p:nvPr/>
        </p:nvSpPr>
        <p:spPr>
          <a:xfrm>
            <a:off x="1028700" y="6376284"/>
            <a:ext cx="14456326" cy="679450"/>
          </a:xfrm>
          <a:prstGeom prst="rect">
            <a:avLst/>
          </a:prstGeom>
        </p:spPr>
        <p:txBody>
          <a:bodyPr lIns="0" tIns="0" rIns="0" bIns="0" rtlCol="0" anchor="t">
            <a:spAutoFit/>
          </a:bodyPr>
          <a:lstStyle/>
          <a:p>
            <a:pPr>
              <a:lnSpc>
                <a:spcPts val="5599"/>
              </a:lnSpc>
              <a:spcBef>
                <a:spcPct val="0"/>
              </a:spcBef>
            </a:pPr>
            <a:r>
              <a:rPr lang="en-US" sz="3999" b="1">
                <a:solidFill>
                  <a:srgbClr val="FFFFFF"/>
                </a:solidFill>
                <a:latin typeface="Inter" panose="020B0502030000000004" pitchFamily="34" charset="0"/>
              </a:rPr>
              <a:t>Executive Summary and Key Findings</a:t>
            </a:r>
          </a:p>
        </p:txBody>
      </p:sp>
      <p:sp>
        <p:nvSpPr>
          <p:cNvPr id="6" name="TextBox 6"/>
          <p:cNvSpPr txBox="1"/>
          <p:nvPr/>
        </p:nvSpPr>
        <p:spPr>
          <a:xfrm>
            <a:off x="1028700" y="1028700"/>
            <a:ext cx="14456326" cy="1245235"/>
          </a:xfrm>
          <a:prstGeom prst="rect">
            <a:avLst/>
          </a:prstGeom>
        </p:spPr>
        <p:txBody>
          <a:bodyPr lIns="0" tIns="0" rIns="0" bIns="0" rtlCol="0" anchor="t">
            <a:spAutoFit/>
          </a:bodyPr>
          <a:lstStyle/>
          <a:p>
            <a:pPr marL="0" lvl="0" indent="0">
              <a:lnSpc>
                <a:spcPts val="9679"/>
              </a:lnSpc>
              <a:spcBef>
                <a:spcPct val="0"/>
              </a:spcBef>
            </a:pPr>
            <a:r>
              <a:rPr lang="en-US" sz="8799" b="1">
                <a:solidFill>
                  <a:srgbClr val="FFFFFF"/>
                </a:solidFill>
                <a:latin typeface="Inter Semi Bold" panose="020B0502030000000004" pitchFamily="34" charset="0"/>
              </a:rPr>
              <a:t>2024</a:t>
            </a:r>
          </a:p>
        </p:txBody>
      </p:sp>
      <p:sp>
        <p:nvSpPr>
          <p:cNvPr id="7" name="TextBox 7"/>
          <p:cNvSpPr txBox="1"/>
          <p:nvPr/>
        </p:nvSpPr>
        <p:spPr>
          <a:xfrm>
            <a:off x="1028700" y="8798312"/>
            <a:ext cx="14058900" cy="461088"/>
          </a:xfrm>
          <a:prstGeom prst="rect">
            <a:avLst/>
          </a:prstGeom>
        </p:spPr>
        <p:txBody>
          <a:bodyPr wrap="square" lIns="0" tIns="0" rIns="0" bIns="0" rtlCol="0" anchor="t">
            <a:spAutoFit/>
          </a:bodyPr>
          <a:lstStyle/>
          <a:p>
            <a:pPr>
              <a:lnSpc>
                <a:spcPts val="3919"/>
              </a:lnSpc>
              <a:spcBef>
                <a:spcPct val="0"/>
              </a:spcBef>
            </a:pPr>
            <a:r>
              <a:rPr lang="en-US" sz="2750" b="1">
                <a:solidFill>
                  <a:srgbClr val="FFFFFF"/>
                </a:solidFill>
                <a:latin typeface="Inter Semi Bold"/>
                <a:ea typeface="Inter Semi Bold"/>
                <a:cs typeface="Inter Semi Bold"/>
              </a:rPr>
              <a:t>Read the full report and download all ​charts at </a:t>
            </a:r>
            <a:r>
              <a:rPr lang="en-US" sz="2750" b="1">
                <a:solidFill>
                  <a:schemeClr val="bg1"/>
                </a:solidFill>
                <a:latin typeface="Inter Semi Bold"/>
                <a:ea typeface="Inter Semi Bold"/>
                <a:cs typeface="Inter Semi Bold"/>
                <a:hlinkClick r:id="rId4">
                  <a:extLst>
                    <a:ext uri="{A12FA001-AC4F-418D-AE19-62706E023703}">
                      <ahyp:hlinkClr xmlns:ahyp="http://schemas.microsoft.com/office/drawing/2018/hyperlinkcolor" val="tx"/>
                    </a:ext>
                  </a:extLst>
                </a:hlinkClick>
              </a:rPr>
              <a:t>ivanti.com/everywherework</a:t>
            </a:r>
            <a:endParaRPr lang="en-US" sz="2750" b="1">
              <a:solidFill>
                <a:schemeClr val="bg1"/>
              </a:solidFill>
              <a:latin typeface="Inter Semi Bold"/>
              <a:ea typeface="Inter Semi Bold"/>
              <a:cs typeface="Inter Semi Bold"/>
            </a:endParaRPr>
          </a:p>
        </p:txBody>
      </p:sp>
      <p:sp>
        <p:nvSpPr>
          <p:cNvPr id="8" name="Rectangle 7">
            <a:extLst>
              <a:ext uri="{FF2B5EF4-FFF2-40B4-BE49-F238E27FC236}">
                <a16:creationId xmlns:a16="http://schemas.microsoft.com/office/drawing/2014/main" id="{165E5CAD-E61E-45D2-27C6-16DD64CC80ED}"/>
              </a:ext>
            </a:extLst>
          </p:cNvPr>
          <p:cNvSpPr/>
          <p:nvPr/>
        </p:nvSpPr>
        <p:spPr>
          <a:xfrm>
            <a:off x="8805929" y="8822028"/>
            <a:ext cx="4962292" cy="52968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7" r="-37"/>
            </a:stretch>
          </a:blipFill>
        </p:spPr>
        <p:txBody>
          <a:bodyPr/>
          <a:lstStyle/>
          <a:p>
            <a:endParaRPr lang="en-US" b="1">
              <a:latin typeface="Inter" panose="020B0502030000000004" pitchFamily="34" charset="0"/>
            </a:endParaRPr>
          </a:p>
        </p:txBody>
      </p:sp>
      <p:grpSp>
        <p:nvGrpSpPr>
          <p:cNvPr id="3" name="Group 3"/>
          <p:cNvGrpSpPr/>
          <p:nvPr/>
        </p:nvGrpSpPr>
        <p:grpSpPr>
          <a:xfrm>
            <a:off x="8173786" y="1028700"/>
            <a:ext cx="1021010" cy="1021010"/>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en-US" b="1">
                <a:latin typeface="Inter" panose="020B0502030000000004" pitchFamily="34" charset="0"/>
              </a:endParaRPr>
            </a:p>
          </p:txBody>
        </p:sp>
        <p:sp>
          <p:nvSpPr>
            <p:cNvPr id="5" name="TextBox 5"/>
            <p:cNvSpPr txBox="1"/>
            <p:nvPr/>
          </p:nvSpPr>
          <p:spPr>
            <a:xfrm>
              <a:off x="76200" y="38100"/>
              <a:ext cx="660400" cy="698500"/>
            </a:xfrm>
            <a:prstGeom prst="rect">
              <a:avLst/>
            </a:prstGeom>
          </p:spPr>
          <p:txBody>
            <a:bodyPr lIns="50800" tIns="50800" rIns="50800" bIns="50800" rtlCol="0" anchor="ctr"/>
            <a:lstStyle/>
            <a:p>
              <a:pPr algn="ctr">
                <a:lnSpc>
                  <a:spcPts val="3080"/>
                </a:lnSpc>
              </a:pPr>
              <a:endParaRPr b="1">
                <a:latin typeface="Inter" panose="020B0502030000000004" pitchFamily="34" charset="0"/>
              </a:endParaRPr>
            </a:p>
          </p:txBody>
        </p:sp>
      </p:grpSp>
      <p:sp>
        <p:nvSpPr>
          <p:cNvPr id="6" name="TextBox 6"/>
          <p:cNvSpPr txBox="1"/>
          <p:nvPr/>
        </p:nvSpPr>
        <p:spPr>
          <a:xfrm>
            <a:off x="9753600" y="1245244"/>
            <a:ext cx="8101768" cy="527304"/>
          </a:xfrm>
          <a:prstGeom prst="rect">
            <a:avLst/>
          </a:prstGeom>
        </p:spPr>
        <p:txBody>
          <a:bodyPr wrap="square" lIns="0" tIns="0" rIns="0" bIns="0" rtlCol="0" anchor="t">
            <a:spAutoFit/>
          </a:bodyPr>
          <a:lstStyle/>
          <a:p>
            <a:pPr>
              <a:lnSpc>
                <a:spcPts val="4067"/>
              </a:lnSpc>
            </a:pPr>
            <a:r>
              <a:rPr lang="en-US" sz="3599" b="1">
                <a:solidFill>
                  <a:srgbClr val="FFFFFF"/>
                </a:solidFill>
                <a:latin typeface="Inter" panose="020B0502030000000004" pitchFamily="34" charset="0"/>
              </a:rPr>
              <a:t>Align IT and security priorities </a:t>
            </a:r>
          </a:p>
        </p:txBody>
      </p:sp>
      <p:sp>
        <p:nvSpPr>
          <p:cNvPr id="7" name="TextBox 7"/>
          <p:cNvSpPr txBox="1"/>
          <p:nvPr/>
        </p:nvSpPr>
        <p:spPr>
          <a:xfrm>
            <a:off x="7479038" y="1182812"/>
            <a:ext cx="2386157" cy="750885"/>
          </a:xfrm>
          <a:prstGeom prst="rect">
            <a:avLst/>
          </a:prstGeom>
        </p:spPr>
        <p:txBody>
          <a:bodyPr lIns="0" tIns="0" rIns="0" bIns="0" rtlCol="0" anchor="t">
            <a:spAutoFit/>
          </a:bodyPr>
          <a:lstStyle/>
          <a:p>
            <a:pPr algn="ctr">
              <a:lnSpc>
                <a:spcPts val="5851"/>
              </a:lnSpc>
            </a:pPr>
            <a:r>
              <a:rPr lang="en-US" sz="5178" b="1">
                <a:solidFill>
                  <a:srgbClr val="4E0389"/>
                </a:solidFill>
                <a:latin typeface="Inter" panose="020B0502030000000004" pitchFamily="34" charset="0"/>
              </a:rPr>
              <a:t>1</a:t>
            </a:r>
          </a:p>
        </p:txBody>
      </p:sp>
      <p:sp>
        <p:nvSpPr>
          <p:cNvPr id="8" name="TextBox 8"/>
          <p:cNvSpPr txBox="1"/>
          <p:nvPr/>
        </p:nvSpPr>
        <p:spPr>
          <a:xfrm>
            <a:off x="9767539" y="4039083"/>
            <a:ext cx="8255097" cy="527304"/>
          </a:xfrm>
          <a:prstGeom prst="rect">
            <a:avLst/>
          </a:prstGeom>
        </p:spPr>
        <p:txBody>
          <a:bodyPr wrap="square" lIns="0" tIns="0" rIns="0" bIns="0" rtlCol="0" anchor="t">
            <a:spAutoFit/>
          </a:bodyPr>
          <a:lstStyle/>
          <a:p>
            <a:pPr>
              <a:lnSpc>
                <a:spcPts val="4067"/>
              </a:lnSpc>
            </a:pPr>
            <a:r>
              <a:rPr lang="en-US" sz="3600" b="1">
                <a:solidFill>
                  <a:srgbClr val="FFFFFF"/>
                </a:solidFill>
                <a:latin typeface="Inter" panose="020B0502030000000004" pitchFamily="34" charset="0"/>
              </a:rPr>
              <a:t>Empower employees with flexibility  </a:t>
            </a:r>
          </a:p>
        </p:txBody>
      </p:sp>
      <p:sp>
        <p:nvSpPr>
          <p:cNvPr id="9" name="TextBox 9"/>
          <p:cNvSpPr txBox="1"/>
          <p:nvPr/>
        </p:nvSpPr>
        <p:spPr>
          <a:xfrm>
            <a:off x="9773986" y="4699737"/>
            <a:ext cx="7367788" cy="1153795"/>
          </a:xfrm>
          <a:prstGeom prst="rect">
            <a:avLst/>
          </a:prstGeom>
        </p:spPr>
        <p:txBody>
          <a:bodyPr wrap="square" lIns="0" tIns="0" rIns="0" bIns="0" rtlCol="0" anchor="t">
            <a:spAutoFit/>
          </a:bodyPr>
          <a:lstStyle/>
          <a:p>
            <a:pPr marL="474983" lvl="1" indent="-237491">
              <a:lnSpc>
                <a:spcPts val="3080"/>
              </a:lnSpc>
              <a:buFont typeface="Arial"/>
              <a:buChar char="•"/>
            </a:pPr>
            <a:r>
              <a:rPr lang="en-US" sz="2200" b="1">
                <a:solidFill>
                  <a:srgbClr val="FFFFFF"/>
                </a:solidFill>
                <a:latin typeface="Inter Semi Bold" panose="020B0502030000000004" pitchFamily="34" charset="0"/>
              </a:rPr>
              <a:t>Consider employee values</a:t>
            </a:r>
          </a:p>
          <a:p>
            <a:pPr marL="474983" lvl="1" indent="-237491">
              <a:lnSpc>
                <a:spcPts val="3080"/>
              </a:lnSpc>
              <a:buFont typeface="Arial"/>
              <a:buChar char="•"/>
            </a:pPr>
            <a:r>
              <a:rPr lang="en-US" sz="2200" b="1">
                <a:solidFill>
                  <a:srgbClr val="FFFFFF"/>
                </a:solidFill>
                <a:latin typeface="Inter Semi Bold" panose="020B0502030000000004" pitchFamily="34" charset="0"/>
              </a:rPr>
              <a:t>Defend against biases</a:t>
            </a:r>
          </a:p>
          <a:p>
            <a:pPr marL="474983" lvl="1" indent="-237491">
              <a:lnSpc>
                <a:spcPts val="3080"/>
              </a:lnSpc>
              <a:buFont typeface="Arial"/>
              <a:buChar char="•"/>
            </a:pPr>
            <a:r>
              <a:rPr lang="en-US" sz="2200" b="1">
                <a:solidFill>
                  <a:srgbClr val="FFFFFF"/>
                </a:solidFill>
                <a:latin typeface="Inter Semi Bold" panose="020B0502030000000004" pitchFamily="34" charset="0"/>
              </a:rPr>
              <a:t>Deliver flexible infrastructure</a:t>
            </a:r>
          </a:p>
        </p:txBody>
      </p:sp>
      <p:grpSp>
        <p:nvGrpSpPr>
          <p:cNvPr id="10" name="Group 10"/>
          <p:cNvGrpSpPr/>
          <p:nvPr/>
        </p:nvGrpSpPr>
        <p:grpSpPr>
          <a:xfrm>
            <a:off x="8173786" y="3808689"/>
            <a:ext cx="1021010" cy="1021010"/>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en-US" b="1">
                <a:latin typeface="Inter" panose="020B0502030000000004" pitchFamily="34" charset="0"/>
              </a:endParaRPr>
            </a:p>
          </p:txBody>
        </p:sp>
        <p:sp>
          <p:nvSpPr>
            <p:cNvPr id="12" name="TextBox 12"/>
            <p:cNvSpPr txBox="1"/>
            <p:nvPr/>
          </p:nvSpPr>
          <p:spPr>
            <a:xfrm>
              <a:off x="76200" y="38100"/>
              <a:ext cx="660400" cy="698500"/>
            </a:xfrm>
            <a:prstGeom prst="rect">
              <a:avLst/>
            </a:prstGeom>
          </p:spPr>
          <p:txBody>
            <a:bodyPr lIns="50800" tIns="50800" rIns="50800" bIns="50800" rtlCol="0" anchor="ctr"/>
            <a:lstStyle/>
            <a:p>
              <a:pPr algn="ctr">
                <a:lnSpc>
                  <a:spcPts val="3080"/>
                </a:lnSpc>
              </a:pPr>
              <a:endParaRPr b="1">
                <a:latin typeface="Inter" panose="020B0502030000000004" pitchFamily="34" charset="0"/>
              </a:endParaRPr>
            </a:p>
          </p:txBody>
        </p:sp>
      </p:grpSp>
      <p:sp>
        <p:nvSpPr>
          <p:cNvPr id="13" name="TextBox 13"/>
          <p:cNvSpPr txBox="1"/>
          <p:nvPr/>
        </p:nvSpPr>
        <p:spPr>
          <a:xfrm>
            <a:off x="7491213" y="3943752"/>
            <a:ext cx="2386157" cy="750885"/>
          </a:xfrm>
          <a:prstGeom prst="rect">
            <a:avLst/>
          </a:prstGeom>
        </p:spPr>
        <p:txBody>
          <a:bodyPr lIns="0" tIns="0" rIns="0" bIns="0" rtlCol="0" anchor="t">
            <a:spAutoFit/>
          </a:bodyPr>
          <a:lstStyle/>
          <a:p>
            <a:pPr algn="ctr">
              <a:lnSpc>
                <a:spcPts val="5851"/>
              </a:lnSpc>
            </a:pPr>
            <a:r>
              <a:rPr lang="en-US" sz="5178" b="1">
                <a:solidFill>
                  <a:srgbClr val="850A64"/>
                </a:solidFill>
                <a:latin typeface="Inter" panose="020B0502030000000004" pitchFamily="34" charset="0"/>
              </a:rPr>
              <a:t>2</a:t>
            </a:r>
          </a:p>
        </p:txBody>
      </p:sp>
      <p:sp>
        <p:nvSpPr>
          <p:cNvPr id="14" name="TextBox 14"/>
          <p:cNvSpPr txBox="1"/>
          <p:nvPr/>
        </p:nvSpPr>
        <p:spPr>
          <a:xfrm>
            <a:off x="9753600" y="6767931"/>
            <a:ext cx="8101768" cy="1041654"/>
          </a:xfrm>
          <a:prstGeom prst="rect">
            <a:avLst/>
          </a:prstGeom>
        </p:spPr>
        <p:txBody>
          <a:bodyPr wrap="square" lIns="0" tIns="0" rIns="0" bIns="0" rtlCol="0" anchor="t">
            <a:spAutoFit/>
          </a:bodyPr>
          <a:lstStyle/>
          <a:p>
            <a:pPr>
              <a:lnSpc>
                <a:spcPts val="4067"/>
              </a:lnSpc>
            </a:pPr>
            <a:r>
              <a:rPr lang="en-US" sz="3599" b="1">
                <a:solidFill>
                  <a:srgbClr val="FFFFFF"/>
                </a:solidFill>
                <a:latin typeface="Inter" panose="020B0502030000000004" pitchFamily="34" charset="0"/>
              </a:rPr>
              <a:t>Gain a comprehensive view of your </a:t>
            </a:r>
          </a:p>
          <a:p>
            <a:pPr>
              <a:lnSpc>
                <a:spcPts val="4067"/>
              </a:lnSpc>
            </a:pPr>
            <a:r>
              <a:rPr lang="en-US" sz="3599" b="1">
                <a:solidFill>
                  <a:srgbClr val="FFFFFF"/>
                </a:solidFill>
                <a:latin typeface="Inter" panose="020B0502030000000004" pitchFamily="34" charset="0"/>
              </a:rPr>
              <a:t>IT estate</a:t>
            </a:r>
          </a:p>
        </p:txBody>
      </p:sp>
      <p:sp>
        <p:nvSpPr>
          <p:cNvPr id="15" name="TextBox 15"/>
          <p:cNvSpPr txBox="1"/>
          <p:nvPr/>
        </p:nvSpPr>
        <p:spPr>
          <a:xfrm>
            <a:off x="9773986" y="8052510"/>
            <a:ext cx="7367788" cy="763270"/>
          </a:xfrm>
          <a:prstGeom prst="rect">
            <a:avLst/>
          </a:prstGeom>
        </p:spPr>
        <p:txBody>
          <a:bodyPr wrap="square" lIns="0" tIns="0" rIns="0" bIns="0" rtlCol="0" anchor="t">
            <a:spAutoFit/>
          </a:bodyPr>
          <a:lstStyle/>
          <a:p>
            <a:pPr marL="474979" lvl="1" indent="-237490">
              <a:lnSpc>
                <a:spcPts val="3079"/>
              </a:lnSpc>
              <a:buFont typeface="Arial"/>
              <a:buChar char="•"/>
            </a:pPr>
            <a:r>
              <a:rPr lang="en-US" sz="2199" b="1">
                <a:solidFill>
                  <a:srgbClr val="FFFFFF"/>
                </a:solidFill>
                <a:latin typeface="Inter Semi Bold" panose="020B0502030000000004" pitchFamily="34" charset="0"/>
              </a:rPr>
              <a:t>Drive up helpdesk throughput</a:t>
            </a:r>
          </a:p>
          <a:p>
            <a:pPr marL="474979" lvl="1" indent="-237490">
              <a:lnSpc>
                <a:spcPts val="3079"/>
              </a:lnSpc>
              <a:buFont typeface="Arial"/>
              <a:buChar char="•"/>
            </a:pPr>
            <a:r>
              <a:rPr lang="en-US" sz="2199" b="1">
                <a:solidFill>
                  <a:srgbClr val="FFFFFF"/>
                </a:solidFill>
                <a:latin typeface="Inter Semi Bold" panose="020B0502030000000004" pitchFamily="34" charset="0"/>
              </a:rPr>
              <a:t>Improve security preparedness </a:t>
            </a:r>
          </a:p>
        </p:txBody>
      </p:sp>
      <p:grpSp>
        <p:nvGrpSpPr>
          <p:cNvPr id="16" name="Group 16"/>
          <p:cNvGrpSpPr/>
          <p:nvPr/>
        </p:nvGrpSpPr>
        <p:grpSpPr>
          <a:xfrm>
            <a:off x="8173786" y="6533678"/>
            <a:ext cx="1021010" cy="1021010"/>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en-US" b="1">
                <a:latin typeface="Inter" panose="020B0502030000000004" pitchFamily="34" charset="0"/>
              </a:endParaRPr>
            </a:p>
          </p:txBody>
        </p:sp>
        <p:sp>
          <p:nvSpPr>
            <p:cNvPr id="18" name="TextBox 18"/>
            <p:cNvSpPr txBox="1"/>
            <p:nvPr/>
          </p:nvSpPr>
          <p:spPr>
            <a:xfrm>
              <a:off x="76200" y="38100"/>
              <a:ext cx="660400" cy="698500"/>
            </a:xfrm>
            <a:prstGeom prst="rect">
              <a:avLst/>
            </a:prstGeom>
          </p:spPr>
          <p:txBody>
            <a:bodyPr lIns="50800" tIns="50800" rIns="50800" bIns="50800" rtlCol="0" anchor="ctr"/>
            <a:lstStyle/>
            <a:p>
              <a:pPr algn="ctr">
                <a:lnSpc>
                  <a:spcPts val="3080"/>
                </a:lnSpc>
              </a:pPr>
              <a:endParaRPr b="1">
                <a:latin typeface="Inter" panose="020B0502030000000004" pitchFamily="34" charset="0"/>
              </a:endParaRPr>
            </a:p>
          </p:txBody>
        </p:sp>
      </p:grpSp>
      <p:sp>
        <p:nvSpPr>
          <p:cNvPr id="19" name="TextBox 19"/>
          <p:cNvSpPr txBox="1"/>
          <p:nvPr/>
        </p:nvSpPr>
        <p:spPr>
          <a:xfrm>
            <a:off x="7491213" y="6687791"/>
            <a:ext cx="2386157" cy="750885"/>
          </a:xfrm>
          <a:prstGeom prst="rect">
            <a:avLst/>
          </a:prstGeom>
        </p:spPr>
        <p:txBody>
          <a:bodyPr lIns="0" tIns="0" rIns="0" bIns="0" rtlCol="0" anchor="t">
            <a:spAutoFit/>
          </a:bodyPr>
          <a:lstStyle/>
          <a:p>
            <a:pPr algn="ctr">
              <a:lnSpc>
                <a:spcPts val="5851"/>
              </a:lnSpc>
            </a:pPr>
            <a:r>
              <a:rPr lang="en-US" sz="5178" b="1">
                <a:solidFill>
                  <a:srgbClr val="B60F45"/>
                </a:solidFill>
                <a:latin typeface="Inter" panose="020B0502030000000004" pitchFamily="34" charset="0"/>
              </a:rPr>
              <a:t>3</a:t>
            </a:r>
          </a:p>
        </p:txBody>
      </p:sp>
      <p:sp>
        <p:nvSpPr>
          <p:cNvPr id="20" name="TextBox 20"/>
          <p:cNvSpPr txBox="1"/>
          <p:nvPr/>
        </p:nvSpPr>
        <p:spPr>
          <a:xfrm>
            <a:off x="1028700" y="1085850"/>
            <a:ext cx="5988498" cy="2385268"/>
          </a:xfrm>
          <a:prstGeom prst="rect">
            <a:avLst/>
          </a:prstGeom>
        </p:spPr>
        <p:txBody>
          <a:bodyPr wrap="square" lIns="0" tIns="0" rIns="0" bIns="0" rtlCol="0" anchor="t">
            <a:spAutoFit/>
          </a:bodyPr>
          <a:lstStyle/>
          <a:p>
            <a:pPr marL="0" lvl="0" indent="0">
              <a:lnSpc>
                <a:spcPts val="6160"/>
              </a:lnSpc>
              <a:spcBef>
                <a:spcPct val="0"/>
              </a:spcBef>
            </a:pPr>
            <a:r>
              <a:rPr lang="en-US" sz="5600" b="1" spc="-168">
                <a:solidFill>
                  <a:srgbClr val="FFFFFF"/>
                </a:solidFill>
                <a:latin typeface="Inter"/>
                <a:ea typeface="Inter"/>
                <a:cs typeface="Inter"/>
              </a:rPr>
              <a:t>How CIOs and CISOs adapt to Everywhere Work</a:t>
            </a:r>
          </a:p>
        </p:txBody>
      </p:sp>
      <p:sp>
        <p:nvSpPr>
          <p:cNvPr id="21" name="TextBox 21"/>
          <p:cNvSpPr txBox="1"/>
          <p:nvPr/>
        </p:nvSpPr>
        <p:spPr>
          <a:xfrm>
            <a:off x="9773986" y="1966082"/>
            <a:ext cx="7367788" cy="1153795"/>
          </a:xfrm>
          <a:prstGeom prst="rect">
            <a:avLst/>
          </a:prstGeom>
        </p:spPr>
        <p:txBody>
          <a:bodyPr wrap="square" lIns="0" tIns="0" rIns="0" bIns="0" rtlCol="0" anchor="t">
            <a:spAutoFit/>
          </a:bodyPr>
          <a:lstStyle/>
          <a:p>
            <a:pPr marL="474979" lvl="1" indent="-237490">
              <a:lnSpc>
                <a:spcPts val="3079"/>
              </a:lnSpc>
              <a:buFont typeface="Arial"/>
              <a:buChar char="•"/>
            </a:pPr>
            <a:r>
              <a:rPr lang="en-US" sz="2199" b="1">
                <a:solidFill>
                  <a:srgbClr val="FFFFFF"/>
                </a:solidFill>
                <a:latin typeface="Inter Semi Bold" panose="020B0502030000000004" pitchFamily="34" charset="0"/>
              </a:rPr>
              <a:t>Get leadership buy-in</a:t>
            </a:r>
          </a:p>
          <a:p>
            <a:pPr marL="474979" lvl="1" indent="-237490" algn="l">
              <a:lnSpc>
                <a:spcPts val="3079"/>
              </a:lnSpc>
              <a:buFont typeface="Arial"/>
              <a:buChar char="•"/>
            </a:pPr>
            <a:r>
              <a:rPr lang="en-US" sz="2199" b="1">
                <a:solidFill>
                  <a:srgbClr val="FFFFFF"/>
                </a:solidFill>
                <a:latin typeface="Inter Semi Bold" panose="020B0502030000000004" pitchFamily="34" charset="0"/>
              </a:rPr>
              <a:t>Develop a 1-to 3-year roadmap aligning key CIO and CISO priorities with business objectives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4E0389"/>
        </a:solidFill>
        <a:effectLst/>
      </p:bgPr>
    </p:bg>
    <p:spTree>
      <p:nvGrpSpPr>
        <p:cNvPr id="1" name=""/>
        <p:cNvGrpSpPr/>
        <p:nvPr/>
      </p:nvGrpSpPr>
      <p:grpSpPr>
        <a:xfrm>
          <a:off x="0" y="0"/>
          <a:ext cx="0" cy="0"/>
          <a:chOff x="0" y="0"/>
          <a:chExt cx="0" cy="0"/>
        </a:xfrm>
      </p:grpSpPr>
      <p:sp>
        <p:nvSpPr>
          <p:cNvPr id="2" name="Freeform 2"/>
          <p:cNvSpPr/>
          <p:nvPr/>
        </p:nvSpPr>
        <p:spPr>
          <a:xfrm>
            <a:off x="0" y="0"/>
            <a:ext cx="13708378" cy="10287000"/>
          </a:xfrm>
          <a:custGeom>
            <a:avLst/>
            <a:gdLst/>
            <a:ahLst/>
            <a:cxnLst/>
            <a:rect l="l" t="t" r="r" b="b"/>
            <a:pathLst>
              <a:path w="13708378" h="10287000">
                <a:moveTo>
                  <a:pt x="0" y="0"/>
                </a:moveTo>
                <a:lnTo>
                  <a:pt x="13708378" y="0"/>
                </a:lnTo>
                <a:lnTo>
                  <a:pt x="13708378" y="10287000"/>
                </a:lnTo>
                <a:lnTo>
                  <a:pt x="0" y="10287000"/>
                </a:lnTo>
                <a:lnTo>
                  <a:pt x="0" y="0"/>
                </a:lnTo>
                <a:close/>
              </a:path>
            </a:pathLst>
          </a:custGeom>
          <a:blipFill>
            <a:blip r:embed="rId3"/>
            <a:stretch>
              <a:fillRect r="-33506"/>
            </a:stretch>
          </a:blipFill>
        </p:spPr>
        <p:txBody>
          <a:bodyPr/>
          <a:lstStyle/>
          <a:p>
            <a:endParaRPr lang="en-US" b="1">
              <a:latin typeface="Inter" panose="020B0502030000000004" pitchFamily="34" charset="0"/>
            </a:endParaRPr>
          </a:p>
        </p:txBody>
      </p:sp>
      <p:sp>
        <p:nvSpPr>
          <p:cNvPr id="4" name="TextBox 4"/>
          <p:cNvSpPr txBox="1"/>
          <p:nvPr/>
        </p:nvSpPr>
        <p:spPr>
          <a:xfrm>
            <a:off x="1028700" y="1028700"/>
            <a:ext cx="6558934" cy="1943100"/>
          </a:xfrm>
          <a:prstGeom prst="rect">
            <a:avLst/>
          </a:prstGeom>
        </p:spPr>
        <p:txBody>
          <a:bodyPr lIns="0" tIns="0" rIns="0" bIns="0" rtlCol="0" anchor="t">
            <a:spAutoFit/>
          </a:bodyPr>
          <a:lstStyle/>
          <a:p>
            <a:pPr>
              <a:lnSpc>
                <a:spcPts val="7679"/>
              </a:lnSpc>
            </a:pPr>
            <a:r>
              <a:rPr lang="en-US" sz="6399" b="1">
                <a:solidFill>
                  <a:srgbClr val="FFFFFF"/>
                </a:solidFill>
                <a:latin typeface="Inter" panose="020B0502030000000004" pitchFamily="34" charset="0"/>
              </a:rPr>
              <a:t>About the research</a:t>
            </a:r>
          </a:p>
        </p:txBody>
      </p:sp>
      <p:sp>
        <p:nvSpPr>
          <p:cNvPr id="5" name="TextBox 5"/>
          <p:cNvSpPr txBox="1"/>
          <p:nvPr/>
        </p:nvSpPr>
        <p:spPr>
          <a:xfrm>
            <a:off x="8825049" y="8909685"/>
            <a:ext cx="8434251" cy="592455"/>
          </a:xfrm>
          <a:prstGeom prst="rect">
            <a:avLst/>
          </a:prstGeom>
        </p:spPr>
        <p:txBody>
          <a:bodyPr lIns="0" tIns="0" rIns="0" bIns="0" rtlCol="0" anchor="t">
            <a:spAutoFit/>
          </a:bodyPr>
          <a:lstStyle/>
          <a:p>
            <a:pPr algn="r">
              <a:lnSpc>
                <a:spcPts val="2400"/>
              </a:lnSpc>
            </a:pPr>
            <a:r>
              <a:rPr lang="en-US" sz="1200" dirty="0">
                <a:solidFill>
                  <a:srgbClr val="FFFFFF"/>
                </a:solidFill>
                <a:latin typeface="Inter Italic"/>
                <a:ea typeface="Inter Semi Bold"/>
                <a:cs typeface="Inter Semi Bold"/>
              </a:rPr>
              <a:t>Copyright © 2024, Ivanti. All rights reserved. 2024 Everywhere Work Report. 0424 KF</a:t>
            </a:r>
          </a:p>
          <a:p>
            <a:pPr algn="r">
              <a:lnSpc>
                <a:spcPts val="2400"/>
              </a:lnSpc>
            </a:pPr>
            <a:endParaRPr lang="en-US" sz="1200" b="1" dirty="0">
              <a:solidFill>
                <a:srgbClr val="FFFFFF"/>
              </a:solidFill>
              <a:latin typeface="Inter Semi Bold" panose="020B0502030000000004" pitchFamily="34" charset="0"/>
              <a:ea typeface="Inter Semi Bold"/>
              <a:cs typeface="Inter Semi Bold"/>
            </a:endParaRPr>
          </a:p>
        </p:txBody>
      </p:sp>
      <p:sp>
        <p:nvSpPr>
          <p:cNvPr id="3" name="TextBox 2">
            <a:extLst>
              <a:ext uri="{FF2B5EF4-FFF2-40B4-BE49-F238E27FC236}">
                <a16:creationId xmlns:a16="http://schemas.microsoft.com/office/drawing/2014/main" id="{DCC76A50-1488-4845-21BE-8B05EB17C2E7}"/>
              </a:ext>
            </a:extLst>
          </p:cNvPr>
          <p:cNvSpPr txBox="1"/>
          <p:nvPr/>
        </p:nvSpPr>
        <p:spPr>
          <a:xfrm>
            <a:off x="8825049" y="1028700"/>
            <a:ext cx="8772486" cy="7783477"/>
          </a:xfrm>
          <a:prstGeom prst="rect">
            <a:avLst/>
          </a:prstGeom>
          <a:noFill/>
        </p:spPr>
        <p:txBody>
          <a:bodyPr wrap="square" lIns="91440" tIns="45720" rIns="91440" bIns="45720" rtlCol="0" anchor="t">
            <a:spAutoFit/>
          </a:bodyPr>
          <a:lstStyle/>
          <a:p>
            <a:pPr>
              <a:lnSpc>
                <a:spcPct val="150000"/>
              </a:lnSpc>
            </a:pPr>
            <a:r>
              <a:rPr lang="en-US" sz="2400" b="0" i="0">
                <a:solidFill>
                  <a:srgbClr val="FFFFFF"/>
                </a:solidFill>
                <a:effectLst/>
                <a:latin typeface="Inter Italic"/>
                <a:ea typeface="Inter Italic"/>
                <a:cs typeface="Inter Italic"/>
              </a:rPr>
              <a:t>Ivanti surveyed over 7,700 executive leaders, IT and cybersecurity professionals‌‌ and office workers in January 2024 to explore the deep challenges and opportunities employers face when they empower their employees to work everywhere — with no limitations on place and time.</a:t>
            </a:r>
            <a:r>
              <a:rPr lang="en-US" sz="2400">
                <a:solidFill>
                  <a:srgbClr val="FFFFFF"/>
                </a:solidFill>
                <a:latin typeface="Inter Italic"/>
                <a:ea typeface="Inter Italic"/>
                <a:cs typeface="Inter Italic"/>
              </a:rPr>
              <a:t> </a:t>
            </a:r>
            <a:endParaRPr lang="en-US" sz="2400">
              <a:solidFill>
                <a:srgbClr val="FFFFFF"/>
              </a:solidFill>
              <a:effectLst/>
              <a:latin typeface="Inter Italic" panose="020B0502030000000004" pitchFamily="34" charset="0"/>
              <a:ea typeface="Inter Italic" panose="020B0502030000000004" pitchFamily="34" charset="0"/>
              <a:cs typeface="Inter Italic" panose="020B0502030000000004" pitchFamily="34" charset="0"/>
            </a:endParaRPr>
          </a:p>
          <a:p>
            <a:pPr>
              <a:lnSpc>
                <a:spcPct val="150000"/>
              </a:lnSpc>
            </a:pPr>
            <a:endParaRPr lang="en-US" sz="2400" b="0" i="0">
              <a:solidFill>
                <a:srgbClr val="FFFFFF"/>
              </a:solidFill>
              <a:effectLst/>
              <a:latin typeface="Inter Italic" panose="020B0502030000000004" pitchFamily="34" charset="0"/>
              <a:ea typeface="Inter Italic" panose="020B0502030000000004" pitchFamily="34" charset="0"/>
              <a:cs typeface="Inter Italic" panose="020B0502030000000004" pitchFamily="34" charset="0"/>
            </a:endParaRPr>
          </a:p>
          <a:p>
            <a:pPr>
              <a:lnSpc>
                <a:spcPct val="150000"/>
              </a:lnSpc>
            </a:pPr>
            <a:r>
              <a:rPr lang="en-US" sz="2400" b="0" i="0">
                <a:solidFill>
                  <a:srgbClr val="FFFFFF"/>
                </a:solidFill>
                <a:effectLst/>
                <a:latin typeface="Inter Italic"/>
                <a:ea typeface="Inter Italic"/>
                <a:cs typeface="Inter Italic"/>
              </a:rPr>
              <a:t>This study was administered by Ravn Research, and panelists were recruited by MSI Advanced Customer Insights. Survey results are unweighted. Further details by country are available by request.</a:t>
            </a:r>
          </a:p>
          <a:p>
            <a:pPr>
              <a:lnSpc>
                <a:spcPct val="150000"/>
              </a:lnSpc>
            </a:pPr>
            <a:endParaRPr lang="en-US" sz="2400">
              <a:solidFill>
                <a:srgbClr val="FFFFFF"/>
              </a:solidFill>
              <a:latin typeface="Inter Italic" panose="020B0502030000000004" pitchFamily="34" charset="0"/>
              <a:ea typeface="Inter Italic" panose="020B0502030000000004" pitchFamily="34" charset="0"/>
              <a:cs typeface="Inter Italic" panose="020B0502030000000004" pitchFamily="34" charset="0"/>
            </a:endParaRPr>
          </a:p>
          <a:p>
            <a:pPr>
              <a:lnSpc>
                <a:spcPct val="150000"/>
              </a:lnSpc>
            </a:pPr>
            <a:r>
              <a:rPr lang="en-US" sz="2400">
                <a:solidFill>
                  <a:srgbClr val="FFFFFF"/>
                </a:solidFill>
                <a:effectLst/>
                <a:latin typeface="Inter Italic"/>
                <a:ea typeface="Inter Italic"/>
                <a:cs typeface="Inter Italic"/>
              </a:rPr>
              <a:t>For more Ivanti research on IT, security and the future of work, visit </a:t>
            </a:r>
            <a:r>
              <a:rPr lang="en-US" sz="2400">
                <a:solidFill>
                  <a:schemeClr val="bg1"/>
                </a:solidFill>
                <a:effectLst/>
                <a:latin typeface="Inter Italic"/>
                <a:ea typeface="Inter Italic"/>
                <a:cs typeface="Inter Italic"/>
                <a:hlinkClick r:id="rId4">
                  <a:extLst>
                    <a:ext uri="{A12FA001-AC4F-418D-AE19-62706E023703}">
                      <ahyp:hlinkClr xmlns:ahyp="http://schemas.microsoft.com/office/drawing/2018/hyperlinkcolor" val="tx"/>
                    </a:ext>
                  </a:extLst>
                </a:hlinkClick>
              </a:rPr>
              <a:t>ivanti.com/research</a:t>
            </a:r>
            <a:r>
              <a:rPr lang="en-US" sz="2400">
                <a:solidFill>
                  <a:srgbClr val="FFFFFF"/>
                </a:solidFill>
                <a:effectLst/>
                <a:latin typeface="Inter Italic"/>
                <a:ea typeface="Inter Italic"/>
                <a:cs typeface="Inter Italic"/>
              </a:rPr>
              <a:t>.</a:t>
            </a:r>
          </a:p>
          <a:p>
            <a:pPr>
              <a:lnSpc>
                <a:spcPct val="150000"/>
              </a:lnSpc>
            </a:pPr>
            <a:endParaRPr lang="en-US" sz="2400">
              <a:latin typeface="Inter Italic" panose="020B0502030000000004" pitchFamily="34" charset="0"/>
              <a:ea typeface="Inter Italic" panose="020B0502030000000004" pitchFamily="34" charset="0"/>
              <a:cs typeface="Inter Italic" panose="020B05020300000000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1028700"/>
            <a:ext cx="12280920" cy="1477328"/>
          </a:xfrm>
          <a:prstGeom prst="rect">
            <a:avLst/>
          </a:prstGeom>
        </p:spPr>
        <p:txBody>
          <a:bodyPr lIns="0" tIns="0" rIns="0" bIns="0" rtlCol="0" anchor="t">
            <a:spAutoFit/>
          </a:bodyPr>
          <a:lstStyle/>
          <a:p>
            <a:r>
              <a:rPr lang="en-US" sz="4800" b="1">
                <a:solidFill>
                  <a:srgbClr val="333333"/>
                </a:solidFill>
                <a:latin typeface="Inter" panose="020B0502030000000004" pitchFamily="34" charset="0"/>
              </a:rPr>
              <a:t>Workplace flexibility is non-negotiable for today’s professionals. </a:t>
            </a:r>
          </a:p>
        </p:txBody>
      </p:sp>
      <p:pic>
        <p:nvPicPr>
          <p:cNvPr id="3" name="Picture 3"/>
          <p:cNvPicPr>
            <a:picLocks noChangeAspect="1"/>
          </p:cNvPicPr>
          <p:nvPr/>
        </p:nvPicPr>
        <p:blipFill rotWithShape="1">
          <a:blip r:embed="rId2"/>
          <a:srcRect l="6650" t="13754" r="8452" b="16667"/>
          <a:stretch/>
        </p:blipFill>
        <p:spPr>
          <a:xfrm>
            <a:off x="635668" y="2857500"/>
            <a:ext cx="16535400" cy="65532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l="-37" r="-37"/>
            </a:stretch>
          </a:blipFill>
        </p:spPr>
        <p:txBody>
          <a:bodyPr/>
          <a:lstStyle/>
          <a:p>
            <a:endParaRPr lang="en-US" b="1">
              <a:latin typeface="Inter" panose="020B0502030000000004" pitchFamily="34" charset="0"/>
            </a:endParaRPr>
          </a:p>
        </p:txBody>
      </p:sp>
      <p:pic>
        <p:nvPicPr>
          <p:cNvPr id="3" name="Picture 3"/>
          <p:cNvPicPr>
            <a:picLocks noChangeAspect="1"/>
          </p:cNvPicPr>
          <p:nvPr/>
        </p:nvPicPr>
        <p:blipFill>
          <a:blip r:embed="rId3"/>
          <a:stretch>
            <a:fillRect/>
          </a:stretch>
        </p:blipFill>
        <p:spPr>
          <a:xfrm>
            <a:off x="2693935" y="3981704"/>
            <a:ext cx="2463185" cy="2463185"/>
          </a:xfrm>
          <a:prstGeom prst="rect">
            <a:avLst/>
          </a:prstGeom>
        </p:spPr>
      </p:pic>
      <p:sp>
        <p:nvSpPr>
          <p:cNvPr id="5" name="TextBox 5"/>
          <p:cNvSpPr txBox="1"/>
          <p:nvPr/>
        </p:nvSpPr>
        <p:spPr>
          <a:xfrm>
            <a:off x="1028699" y="1028700"/>
            <a:ext cx="11723461" cy="2215991"/>
          </a:xfrm>
          <a:prstGeom prst="rect">
            <a:avLst/>
          </a:prstGeom>
        </p:spPr>
        <p:txBody>
          <a:bodyPr wrap="square" lIns="0" tIns="0" rIns="0" bIns="0" rtlCol="0" anchor="t">
            <a:spAutoFit/>
          </a:bodyPr>
          <a:lstStyle/>
          <a:p>
            <a:pPr marL="0" lvl="0" indent="0"/>
            <a:r>
              <a:rPr lang="en-US" sz="4800" b="1" spc="-119">
                <a:solidFill>
                  <a:srgbClr val="FFFFFF"/>
                </a:solidFill>
                <a:latin typeface="Inter" panose="020B0502030000000004" pitchFamily="34" charset="0"/>
              </a:rPr>
              <a:t>Leaders are out of touch regarding technology employees need to succeed in Everywhere Work environments.</a:t>
            </a:r>
          </a:p>
        </p:txBody>
      </p:sp>
      <p:sp>
        <p:nvSpPr>
          <p:cNvPr id="6" name="TextBox 6"/>
          <p:cNvSpPr txBox="1"/>
          <p:nvPr/>
        </p:nvSpPr>
        <p:spPr>
          <a:xfrm>
            <a:off x="7923570" y="7747951"/>
            <a:ext cx="1686223" cy="750885"/>
          </a:xfrm>
          <a:prstGeom prst="rect">
            <a:avLst/>
          </a:prstGeom>
        </p:spPr>
        <p:txBody>
          <a:bodyPr wrap="square" lIns="0" tIns="0" rIns="0" bIns="0" rtlCol="0" anchor="t">
            <a:spAutoFit/>
          </a:bodyPr>
          <a:lstStyle/>
          <a:p>
            <a:pPr algn="ctr">
              <a:lnSpc>
                <a:spcPts val="5851"/>
              </a:lnSpc>
              <a:spcBef>
                <a:spcPct val="0"/>
              </a:spcBef>
            </a:pPr>
            <a:r>
              <a:rPr lang="en-US" sz="5178" b="1">
                <a:solidFill>
                  <a:srgbClr val="FFFFFF"/>
                </a:solidFill>
                <a:latin typeface="Inter" panose="020B0502030000000004" pitchFamily="34" charset="0"/>
              </a:rPr>
              <a:t>But... </a:t>
            </a:r>
          </a:p>
        </p:txBody>
      </p:sp>
      <p:sp>
        <p:nvSpPr>
          <p:cNvPr id="7" name="TextBox 7"/>
          <p:cNvSpPr txBox="1"/>
          <p:nvPr/>
        </p:nvSpPr>
        <p:spPr>
          <a:xfrm>
            <a:off x="1076325" y="6696301"/>
            <a:ext cx="5698402" cy="723900"/>
          </a:xfrm>
          <a:prstGeom prst="rect">
            <a:avLst/>
          </a:prstGeom>
        </p:spPr>
        <p:txBody>
          <a:bodyPr lIns="0" tIns="0" rIns="0" bIns="0" rtlCol="0" anchor="t">
            <a:spAutoFit/>
          </a:bodyPr>
          <a:lstStyle/>
          <a:p>
            <a:pPr marL="0" lvl="0" indent="0" algn="ctr">
              <a:lnSpc>
                <a:spcPts val="5759"/>
              </a:lnSpc>
              <a:spcBef>
                <a:spcPct val="0"/>
              </a:spcBef>
            </a:pPr>
            <a:r>
              <a:rPr lang="en-US" sz="4800" b="1">
                <a:solidFill>
                  <a:srgbClr val="FFFFFF"/>
                </a:solidFill>
                <a:latin typeface="Inter" panose="020B0502030000000004" pitchFamily="34" charset="0"/>
              </a:rPr>
              <a:t>90%</a:t>
            </a:r>
          </a:p>
        </p:txBody>
      </p:sp>
      <p:sp>
        <p:nvSpPr>
          <p:cNvPr id="8" name="TextBox 8"/>
          <p:cNvSpPr txBox="1"/>
          <p:nvPr/>
        </p:nvSpPr>
        <p:spPr>
          <a:xfrm>
            <a:off x="11134552" y="6696301"/>
            <a:ext cx="5698402" cy="723900"/>
          </a:xfrm>
          <a:prstGeom prst="rect">
            <a:avLst/>
          </a:prstGeom>
        </p:spPr>
        <p:txBody>
          <a:bodyPr lIns="0" tIns="0" rIns="0" bIns="0" rtlCol="0" anchor="t">
            <a:spAutoFit/>
          </a:bodyPr>
          <a:lstStyle/>
          <a:p>
            <a:pPr marL="0" lvl="0" indent="0" algn="ctr">
              <a:lnSpc>
                <a:spcPts val="5759"/>
              </a:lnSpc>
              <a:spcBef>
                <a:spcPct val="0"/>
              </a:spcBef>
            </a:pPr>
            <a:r>
              <a:rPr lang="en-US" sz="4800" b="1">
                <a:solidFill>
                  <a:srgbClr val="FFFFFF"/>
                </a:solidFill>
                <a:latin typeface="Inter"/>
                <a:ea typeface="Inter"/>
                <a:cs typeface="Inter"/>
              </a:rPr>
              <a:t>43%</a:t>
            </a:r>
          </a:p>
        </p:txBody>
      </p:sp>
      <p:sp>
        <p:nvSpPr>
          <p:cNvPr id="9" name="TextBox 9"/>
          <p:cNvSpPr txBox="1"/>
          <p:nvPr/>
        </p:nvSpPr>
        <p:spPr>
          <a:xfrm>
            <a:off x="1076325" y="7671613"/>
            <a:ext cx="5698402" cy="976630"/>
          </a:xfrm>
          <a:prstGeom prst="rect">
            <a:avLst/>
          </a:prstGeom>
        </p:spPr>
        <p:txBody>
          <a:bodyPr lIns="0" tIns="0" rIns="0" bIns="0" rtlCol="0" anchor="t">
            <a:spAutoFit/>
          </a:bodyPr>
          <a:lstStyle/>
          <a:p>
            <a:pPr marL="0" lvl="0" indent="0" algn="ctr">
              <a:lnSpc>
                <a:spcPts val="3919"/>
              </a:lnSpc>
              <a:spcBef>
                <a:spcPct val="0"/>
              </a:spcBef>
            </a:pPr>
            <a:r>
              <a:rPr lang="en-US" sz="2799" b="1">
                <a:solidFill>
                  <a:srgbClr val="FFFFFF"/>
                </a:solidFill>
                <a:latin typeface="Inter Semi Bold" panose="020B0502030000000004" pitchFamily="34" charset="0"/>
              </a:rPr>
              <a:t>of leaders say employees have the tools to be productive. </a:t>
            </a:r>
          </a:p>
        </p:txBody>
      </p:sp>
      <p:sp>
        <p:nvSpPr>
          <p:cNvPr id="10" name="TextBox 10"/>
          <p:cNvSpPr txBox="1"/>
          <p:nvPr/>
        </p:nvSpPr>
        <p:spPr>
          <a:xfrm>
            <a:off x="11355404" y="7671613"/>
            <a:ext cx="5270636" cy="1692771"/>
          </a:xfrm>
          <a:prstGeom prst="rect">
            <a:avLst/>
          </a:prstGeom>
        </p:spPr>
        <p:txBody>
          <a:bodyPr wrap="square" lIns="0" tIns="0" rIns="0" bIns="0" rtlCol="0" anchor="t">
            <a:spAutoFit/>
          </a:bodyPr>
          <a:lstStyle/>
          <a:p>
            <a:pPr algn="ctr"/>
            <a:r>
              <a:rPr lang="en-US" sz="2750">
                <a:solidFill>
                  <a:srgbClr val="FFFFFF"/>
                </a:solidFill>
                <a:latin typeface="Inter Semi Bold"/>
                <a:ea typeface="+mn-lt"/>
                <a:cs typeface="+mn-lt"/>
              </a:rPr>
              <a:t>of office workers say they couldn't easily access the same tools if they had to work remotely tomorrow.</a:t>
            </a:r>
            <a:endParaRPr lang="en-US">
              <a:latin typeface="Inter Semi Bold"/>
              <a:ea typeface="+mn-lt"/>
              <a:cs typeface="+mn-lt"/>
            </a:endParaRPr>
          </a:p>
        </p:txBody>
      </p:sp>
      <p:pic>
        <p:nvPicPr>
          <p:cNvPr id="11" name="Picture 10" descr="A white and purple circle&#10;&#10;Description automatically generated">
            <a:extLst>
              <a:ext uri="{FF2B5EF4-FFF2-40B4-BE49-F238E27FC236}">
                <a16:creationId xmlns:a16="http://schemas.microsoft.com/office/drawing/2014/main" id="{D340CBC4-259B-CFD9-FE62-AC8792DAF300}"/>
              </a:ext>
            </a:extLst>
          </p:cNvPr>
          <p:cNvPicPr>
            <a:picLocks noChangeAspect="1"/>
          </p:cNvPicPr>
          <p:nvPr/>
        </p:nvPicPr>
        <p:blipFill>
          <a:blip r:embed="rId4"/>
          <a:stretch>
            <a:fillRect/>
          </a:stretch>
        </p:blipFill>
        <p:spPr>
          <a:xfrm>
            <a:off x="12755020" y="3987376"/>
            <a:ext cx="2465580" cy="245164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584020" y="0"/>
            <a:ext cx="6703980" cy="10287000"/>
            <a:chOff x="0" y="0"/>
            <a:chExt cx="1765657" cy="2709333"/>
          </a:xfrm>
        </p:grpSpPr>
        <p:sp>
          <p:nvSpPr>
            <p:cNvPr id="4" name="Freeform 4"/>
            <p:cNvSpPr/>
            <p:nvPr/>
          </p:nvSpPr>
          <p:spPr>
            <a:xfrm>
              <a:off x="0" y="0"/>
              <a:ext cx="1765657" cy="2709333"/>
            </a:xfrm>
            <a:custGeom>
              <a:avLst/>
              <a:gdLst/>
              <a:ahLst/>
              <a:cxnLst/>
              <a:rect l="l" t="t" r="r" b="b"/>
              <a:pathLst>
                <a:path w="1765657" h="2709333">
                  <a:moveTo>
                    <a:pt x="0" y="0"/>
                  </a:moveTo>
                  <a:lnTo>
                    <a:pt x="1765657" y="0"/>
                  </a:lnTo>
                  <a:lnTo>
                    <a:pt x="1765657" y="2709333"/>
                  </a:lnTo>
                  <a:lnTo>
                    <a:pt x="0" y="2709333"/>
                  </a:lnTo>
                  <a:close/>
                </a:path>
              </a:pathLst>
            </a:custGeom>
            <a:solidFill>
              <a:srgbClr val="4E0389"/>
            </a:solidFill>
          </p:spPr>
          <p:txBody>
            <a:bodyPr/>
            <a:lstStyle/>
            <a:p>
              <a:endParaRPr lang="en-US" b="1">
                <a:latin typeface="Inter" panose="020B0502030000000004" pitchFamily="34" charset="0"/>
              </a:endParaRPr>
            </a:p>
          </p:txBody>
        </p:sp>
        <p:sp>
          <p:nvSpPr>
            <p:cNvPr id="5" name="TextBox 5"/>
            <p:cNvSpPr txBox="1"/>
            <p:nvPr/>
          </p:nvSpPr>
          <p:spPr>
            <a:xfrm>
              <a:off x="0" y="-38100"/>
              <a:ext cx="1765657" cy="2747433"/>
            </a:xfrm>
            <a:prstGeom prst="rect">
              <a:avLst/>
            </a:prstGeom>
          </p:spPr>
          <p:txBody>
            <a:bodyPr lIns="50800" tIns="50800" rIns="50800" bIns="50800" rtlCol="0" anchor="ctr"/>
            <a:lstStyle/>
            <a:p>
              <a:pPr algn="ctr">
                <a:lnSpc>
                  <a:spcPts val="3080"/>
                </a:lnSpc>
              </a:pPr>
              <a:endParaRPr b="1">
                <a:latin typeface="Inter" panose="020B0502030000000004" pitchFamily="34" charset="0"/>
              </a:endParaRPr>
            </a:p>
          </p:txBody>
        </p:sp>
      </p:grpSp>
      <p:sp>
        <p:nvSpPr>
          <p:cNvPr id="6" name="TextBox 6"/>
          <p:cNvSpPr txBox="1"/>
          <p:nvPr/>
        </p:nvSpPr>
        <p:spPr>
          <a:xfrm>
            <a:off x="12434997" y="1028700"/>
            <a:ext cx="5002026" cy="3436838"/>
          </a:xfrm>
          <a:prstGeom prst="rect">
            <a:avLst/>
          </a:prstGeom>
        </p:spPr>
        <p:txBody>
          <a:bodyPr lIns="0" tIns="0" rIns="0" bIns="0" rtlCol="0" anchor="t">
            <a:spAutoFit/>
          </a:bodyPr>
          <a:lstStyle/>
          <a:p>
            <a:pPr>
              <a:lnSpc>
                <a:spcPts val="6720"/>
              </a:lnSpc>
            </a:pPr>
            <a:r>
              <a:rPr lang="en-US" sz="5600" b="1">
                <a:solidFill>
                  <a:srgbClr val="FFFFFF"/>
                </a:solidFill>
                <a:latin typeface="Inter" panose="020B0502030000000004" pitchFamily="34" charset="0"/>
              </a:rPr>
              <a:t>Collaboration is harder when working remotely.</a:t>
            </a:r>
          </a:p>
        </p:txBody>
      </p:sp>
      <p:pic>
        <p:nvPicPr>
          <p:cNvPr id="8" name="Picture 7" descr="A graph of work results&#10;&#10;Description automatically generated with medium confidence">
            <a:extLst>
              <a:ext uri="{FF2B5EF4-FFF2-40B4-BE49-F238E27FC236}">
                <a16:creationId xmlns:a16="http://schemas.microsoft.com/office/drawing/2014/main" id="{0814358D-A93C-D7F5-5AD8-D9817EE9BE67}"/>
              </a:ext>
            </a:extLst>
          </p:cNvPr>
          <p:cNvPicPr>
            <a:picLocks noChangeAspect="1"/>
          </p:cNvPicPr>
          <p:nvPr/>
        </p:nvPicPr>
        <p:blipFill rotWithShape="1">
          <a:blip r:embed="rId2">
            <a:extLst>
              <a:ext uri="{28A0092B-C50C-407E-A947-70E740481C1C}">
                <a14:useLocalDpi xmlns:a14="http://schemas.microsoft.com/office/drawing/2010/main" val="0"/>
              </a:ext>
            </a:extLst>
          </a:blip>
          <a:srcRect t="6203"/>
          <a:stretch/>
        </p:blipFill>
        <p:spPr>
          <a:xfrm>
            <a:off x="599867" y="1155871"/>
            <a:ext cx="10558663" cy="797525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87924" y="-109904"/>
            <a:ext cx="18375923" cy="10396904"/>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7" r="-37"/>
            </a:stretch>
          </a:blipFill>
        </p:spPr>
        <p:txBody>
          <a:bodyPr/>
          <a:lstStyle/>
          <a:p>
            <a:endParaRPr lang="en-US" b="1">
              <a:latin typeface="Inter" panose="020B0502030000000004" pitchFamily="34" charset="0"/>
            </a:endParaRPr>
          </a:p>
        </p:txBody>
      </p:sp>
      <p:grpSp>
        <p:nvGrpSpPr>
          <p:cNvPr id="3" name="Group 3"/>
          <p:cNvGrpSpPr/>
          <p:nvPr/>
        </p:nvGrpSpPr>
        <p:grpSpPr>
          <a:xfrm>
            <a:off x="6769768" y="3565808"/>
            <a:ext cx="10893319" cy="6218590"/>
            <a:chOff x="0" y="0"/>
            <a:chExt cx="812800" cy="713715"/>
          </a:xfrm>
        </p:grpSpPr>
        <p:sp>
          <p:nvSpPr>
            <p:cNvPr id="4" name="Freeform 4"/>
            <p:cNvSpPr/>
            <p:nvPr/>
          </p:nvSpPr>
          <p:spPr>
            <a:xfrm>
              <a:off x="0" y="0"/>
              <a:ext cx="812800" cy="713715"/>
            </a:xfrm>
            <a:custGeom>
              <a:avLst/>
              <a:gdLst/>
              <a:ahLst/>
              <a:cxnLst/>
              <a:rect l="l" t="t" r="r" b="b"/>
              <a:pathLst>
                <a:path w="812800" h="713715">
                  <a:moveTo>
                    <a:pt x="7513" y="0"/>
                  </a:moveTo>
                  <a:lnTo>
                    <a:pt x="805287" y="0"/>
                  </a:lnTo>
                  <a:cubicBezTo>
                    <a:pt x="809436" y="0"/>
                    <a:pt x="812800" y="3364"/>
                    <a:pt x="812800" y="7513"/>
                  </a:cubicBezTo>
                  <a:lnTo>
                    <a:pt x="812800" y="706202"/>
                  </a:lnTo>
                  <a:cubicBezTo>
                    <a:pt x="812800" y="710351"/>
                    <a:pt x="809436" y="713715"/>
                    <a:pt x="805287" y="713715"/>
                  </a:cubicBezTo>
                  <a:lnTo>
                    <a:pt x="7513" y="713715"/>
                  </a:lnTo>
                  <a:cubicBezTo>
                    <a:pt x="3364" y="713715"/>
                    <a:pt x="0" y="710351"/>
                    <a:pt x="0" y="706202"/>
                  </a:cubicBezTo>
                  <a:lnTo>
                    <a:pt x="0" y="7513"/>
                  </a:lnTo>
                  <a:cubicBezTo>
                    <a:pt x="0" y="3364"/>
                    <a:pt x="3364" y="0"/>
                    <a:pt x="7513" y="0"/>
                  </a:cubicBezTo>
                  <a:close/>
                </a:path>
              </a:pathLst>
            </a:custGeom>
            <a:solidFill>
              <a:srgbClr val="FFFFFF"/>
            </a:solidFill>
          </p:spPr>
          <p:txBody>
            <a:bodyPr/>
            <a:lstStyle/>
            <a:p>
              <a:endParaRPr lang="en-US" b="1">
                <a:latin typeface="Inter" panose="020B0502030000000004" pitchFamily="34" charset="0"/>
              </a:endParaRPr>
            </a:p>
          </p:txBody>
        </p:sp>
        <p:sp>
          <p:nvSpPr>
            <p:cNvPr id="5" name="TextBox 5"/>
            <p:cNvSpPr txBox="1"/>
            <p:nvPr/>
          </p:nvSpPr>
          <p:spPr>
            <a:xfrm>
              <a:off x="0" y="-38100"/>
              <a:ext cx="812800" cy="751815"/>
            </a:xfrm>
            <a:prstGeom prst="rect">
              <a:avLst/>
            </a:prstGeom>
          </p:spPr>
          <p:txBody>
            <a:bodyPr lIns="50800" tIns="50800" rIns="50800" bIns="50800" rtlCol="0" anchor="ctr"/>
            <a:lstStyle/>
            <a:p>
              <a:pPr algn="ctr">
                <a:lnSpc>
                  <a:spcPts val="3080"/>
                </a:lnSpc>
              </a:pPr>
              <a:endParaRPr b="1">
                <a:latin typeface="Inter" panose="020B0502030000000004" pitchFamily="34" charset="0"/>
              </a:endParaRPr>
            </a:p>
          </p:txBody>
        </p:sp>
      </p:grpSp>
      <p:sp>
        <p:nvSpPr>
          <p:cNvPr id="7" name="TextBox 7"/>
          <p:cNvSpPr txBox="1"/>
          <p:nvPr/>
        </p:nvSpPr>
        <p:spPr>
          <a:xfrm>
            <a:off x="1028700" y="1028700"/>
            <a:ext cx="15975932" cy="2192780"/>
          </a:xfrm>
          <a:prstGeom prst="rect">
            <a:avLst/>
          </a:prstGeom>
        </p:spPr>
        <p:txBody>
          <a:bodyPr wrap="square" lIns="0" tIns="0" rIns="0" bIns="0" rtlCol="0" anchor="t">
            <a:spAutoFit/>
          </a:bodyPr>
          <a:lstStyle/>
          <a:p>
            <a:pPr>
              <a:lnSpc>
                <a:spcPts val="5759"/>
              </a:lnSpc>
            </a:pPr>
            <a:r>
              <a:rPr lang="en-US" sz="4800" b="1">
                <a:solidFill>
                  <a:srgbClr val="FFFFFF"/>
                </a:solidFill>
                <a:latin typeface="Inter" panose="020B0502030000000004" pitchFamily="34" charset="0"/>
              </a:rPr>
              <a:t>When employees work outside typical office locations and hours, they’re more likely to do things that introduce incremental risk.</a:t>
            </a:r>
          </a:p>
        </p:txBody>
      </p:sp>
      <p:pic>
        <p:nvPicPr>
          <p:cNvPr id="9" name="Picture 8" descr="A screenshot of a graph&#10;&#10;Description automatically generated">
            <a:extLst>
              <a:ext uri="{FF2B5EF4-FFF2-40B4-BE49-F238E27FC236}">
                <a16:creationId xmlns:a16="http://schemas.microsoft.com/office/drawing/2014/main" id="{95E504BF-DDFA-D89C-65C0-B11AF56AD0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5002" y="3773179"/>
            <a:ext cx="9862850" cy="583593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584020" y="0"/>
            <a:ext cx="6703980" cy="10287000"/>
            <a:chOff x="0" y="0"/>
            <a:chExt cx="1765657" cy="2709333"/>
          </a:xfrm>
        </p:grpSpPr>
        <p:sp>
          <p:nvSpPr>
            <p:cNvPr id="4" name="Freeform 4"/>
            <p:cNvSpPr/>
            <p:nvPr/>
          </p:nvSpPr>
          <p:spPr>
            <a:xfrm>
              <a:off x="0" y="0"/>
              <a:ext cx="1765657" cy="2709333"/>
            </a:xfrm>
            <a:custGeom>
              <a:avLst/>
              <a:gdLst/>
              <a:ahLst/>
              <a:cxnLst/>
              <a:rect l="l" t="t" r="r" b="b"/>
              <a:pathLst>
                <a:path w="1765657" h="2709333">
                  <a:moveTo>
                    <a:pt x="0" y="0"/>
                  </a:moveTo>
                  <a:lnTo>
                    <a:pt x="1765657" y="0"/>
                  </a:lnTo>
                  <a:lnTo>
                    <a:pt x="1765657" y="2709333"/>
                  </a:lnTo>
                  <a:lnTo>
                    <a:pt x="0" y="2709333"/>
                  </a:lnTo>
                  <a:close/>
                </a:path>
              </a:pathLst>
            </a:custGeom>
            <a:solidFill>
              <a:srgbClr val="4E0389"/>
            </a:solidFill>
          </p:spPr>
          <p:txBody>
            <a:bodyPr/>
            <a:lstStyle/>
            <a:p>
              <a:endParaRPr lang="en-US" b="1">
                <a:latin typeface="Inter" panose="020B0502030000000004" pitchFamily="34" charset="0"/>
              </a:endParaRPr>
            </a:p>
          </p:txBody>
        </p:sp>
        <p:sp>
          <p:nvSpPr>
            <p:cNvPr id="5" name="TextBox 5"/>
            <p:cNvSpPr txBox="1"/>
            <p:nvPr/>
          </p:nvSpPr>
          <p:spPr>
            <a:xfrm>
              <a:off x="0" y="-38100"/>
              <a:ext cx="1765657" cy="2747433"/>
            </a:xfrm>
            <a:prstGeom prst="rect">
              <a:avLst/>
            </a:prstGeom>
          </p:spPr>
          <p:txBody>
            <a:bodyPr lIns="50800" tIns="50800" rIns="50800" bIns="50800" rtlCol="0" anchor="ctr"/>
            <a:lstStyle/>
            <a:p>
              <a:pPr algn="ctr">
                <a:lnSpc>
                  <a:spcPts val="3080"/>
                </a:lnSpc>
              </a:pPr>
              <a:endParaRPr b="1">
                <a:latin typeface="Inter" panose="020B0502030000000004" pitchFamily="34" charset="0"/>
              </a:endParaRPr>
            </a:p>
          </p:txBody>
        </p:sp>
      </p:grpSp>
      <p:sp>
        <p:nvSpPr>
          <p:cNvPr id="6" name="TextBox 6"/>
          <p:cNvSpPr txBox="1"/>
          <p:nvPr/>
        </p:nvSpPr>
        <p:spPr>
          <a:xfrm>
            <a:off x="12477060" y="1028700"/>
            <a:ext cx="4917901" cy="4424160"/>
          </a:xfrm>
          <a:prstGeom prst="rect">
            <a:avLst/>
          </a:prstGeom>
        </p:spPr>
        <p:txBody>
          <a:bodyPr lIns="0" tIns="0" rIns="0" bIns="0" rtlCol="0" anchor="t">
            <a:spAutoFit/>
          </a:bodyPr>
          <a:lstStyle/>
          <a:p>
            <a:pPr>
              <a:lnSpc>
                <a:spcPts val="5759"/>
              </a:lnSpc>
            </a:pPr>
            <a:r>
              <a:rPr lang="en-US" sz="4800" b="1">
                <a:solidFill>
                  <a:srgbClr val="FFFFFF"/>
                </a:solidFill>
                <a:latin typeface="Inter" panose="020B0502030000000004" pitchFamily="34" charset="0"/>
              </a:rPr>
              <a:t>Hybrid and remote work drive up </a:t>
            </a:r>
          </a:p>
          <a:p>
            <a:pPr>
              <a:lnSpc>
                <a:spcPts val="5759"/>
              </a:lnSpc>
            </a:pPr>
            <a:r>
              <a:rPr lang="en-US" sz="4800" b="1">
                <a:solidFill>
                  <a:srgbClr val="FFFFFF"/>
                </a:solidFill>
                <a:latin typeface="Inter" panose="020B0502030000000004" pitchFamily="34" charset="0"/>
              </a:rPr>
              <a:t>IT workloads and accelerate burnout.</a:t>
            </a:r>
          </a:p>
        </p:txBody>
      </p:sp>
      <p:pic>
        <p:nvPicPr>
          <p:cNvPr id="8" name="Picture 7" descr="A graph of a number of people&#10;&#10;Description automatically generated with medium confidence">
            <a:extLst>
              <a:ext uri="{FF2B5EF4-FFF2-40B4-BE49-F238E27FC236}">
                <a16:creationId xmlns:a16="http://schemas.microsoft.com/office/drawing/2014/main" id="{1EADD2A0-014D-FED1-4525-329492A2A3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4337" y="1599197"/>
            <a:ext cx="10148436" cy="708860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37" r="-37"/>
            </a:stretch>
          </a:blipFill>
        </p:spPr>
        <p:txBody>
          <a:bodyPr/>
          <a:lstStyle/>
          <a:p>
            <a:endParaRPr lang="en-US" b="1">
              <a:latin typeface="Inter" panose="020B0502030000000004" pitchFamily="34" charset="0"/>
            </a:endParaRPr>
          </a:p>
        </p:txBody>
      </p:sp>
      <p:grpSp>
        <p:nvGrpSpPr>
          <p:cNvPr id="10" name="Group 3">
            <a:extLst>
              <a:ext uri="{FF2B5EF4-FFF2-40B4-BE49-F238E27FC236}">
                <a16:creationId xmlns:a16="http://schemas.microsoft.com/office/drawing/2014/main" id="{3466E15B-EF8D-CA44-C1D9-A413B52939F0}"/>
              </a:ext>
            </a:extLst>
          </p:cNvPr>
          <p:cNvGrpSpPr/>
          <p:nvPr/>
        </p:nvGrpSpPr>
        <p:grpSpPr>
          <a:xfrm>
            <a:off x="6769768" y="2999874"/>
            <a:ext cx="10893319" cy="6784524"/>
            <a:chOff x="0" y="0"/>
            <a:chExt cx="812800" cy="713715"/>
          </a:xfrm>
        </p:grpSpPr>
        <p:sp>
          <p:nvSpPr>
            <p:cNvPr id="11" name="Freeform 4">
              <a:extLst>
                <a:ext uri="{FF2B5EF4-FFF2-40B4-BE49-F238E27FC236}">
                  <a16:creationId xmlns:a16="http://schemas.microsoft.com/office/drawing/2014/main" id="{EC0F7931-C3AD-A5E0-166D-697A7ADC8F15}"/>
                </a:ext>
              </a:extLst>
            </p:cNvPr>
            <p:cNvSpPr/>
            <p:nvPr/>
          </p:nvSpPr>
          <p:spPr>
            <a:xfrm>
              <a:off x="0" y="0"/>
              <a:ext cx="812800" cy="713715"/>
            </a:xfrm>
            <a:custGeom>
              <a:avLst/>
              <a:gdLst/>
              <a:ahLst/>
              <a:cxnLst/>
              <a:rect l="l" t="t" r="r" b="b"/>
              <a:pathLst>
                <a:path w="812800" h="713715">
                  <a:moveTo>
                    <a:pt x="7513" y="0"/>
                  </a:moveTo>
                  <a:lnTo>
                    <a:pt x="805287" y="0"/>
                  </a:lnTo>
                  <a:cubicBezTo>
                    <a:pt x="809436" y="0"/>
                    <a:pt x="812800" y="3364"/>
                    <a:pt x="812800" y="7513"/>
                  </a:cubicBezTo>
                  <a:lnTo>
                    <a:pt x="812800" y="706202"/>
                  </a:lnTo>
                  <a:cubicBezTo>
                    <a:pt x="812800" y="710351"/>
                    <a:pt x="809436" y="713715"/>
                    <a:pt x="805287" y="713715"/>
                  </a:cubicBezTo>
                  <a:lnTo>
                    <a:pt x="7513" y="713715"/>
                  </a:lnTo>
                  <a:cubicBezTo>
                    <a:pt x="3364" y="713715"/>
                    <a:pt x="0" y="710351"/>
                    <a:pt x="0" y="706202"/>
                  </a:cubicBezTo>
                  <a:lnTo>
                    <a:pt x="0" y="7513"/>
                  </a:lnTo>
                  <a:cubicBezTo>
                    <a:pt x="0" y="3364"/>
                    <a:pt x="3364" y="0"/>
                    <a:pt x="7513" y="0"/>
                  </a:cubicBezTo>
                  <a:close/>
                </a:path>
              </a:pathLst>
            </a:custGeom>
            <a:solidFill>
              <a:srgbClr val="FFFFFF"/>
            </a:solidFill>
          </p:spPr>
          <p:txBody>
            <a:bodyPr/>
            <a:lstStyle/>
            <a:p>
              <a:endParaRPr lang="en-US" b="1">
                <a:latin typeface="Inter" panose="020B0502030000000004" pitchFamily="34" charset="0"/>
              </a:endParaRPr>
            </a:p>
          </p:txBody>
        </p:sp>
        <p:sp>
          <p:nvSpPr>
            <p:cNvPr id="12" name="TextBox 5">
              <a:extLst>
                <a:ext uri="{FF2B5EF4-FFF2-40B4-BE49-F238E27FC236}">
                  <a16:creationId xmlns:a16="http://schemas.microsoft.com/office/drawing/2014/main" id="{67276530-9451-BC4B-E746-8371B560A573}"/>
                </a:ext>
              </a:extLst>
            </p:cNvPr>
            <p:cNvSpPr txBox="1"/>
            <p:nvPr/>
          </p:nvSpPr>
          <p:spPr>
            <a:xfrm>
              <a:off x="0" y="-38100"/>
              <a:ext cx="812800" cy="751815"/>
            </a:xfrm>
            <a:prstGeom prst="rect">
              <a:avLst/>
            </a:prstGeom>
          </p:spPr>
          <p:txBody>
            <a:bodyPr lIns="50800" tIns="50800" rIns="50800" bIns="50800" rtlCol="0" anchor="ctr"/>
            <a:lstStyle/>
            <a:p>
              <a:pPr algn="ctr">
                <a:lnSpc>
                  <a:spcPts val="3080"/>
                </a:lnSpc>
              </a:pPr>
              <a:endParaRPr b="1">
                <a:latin typeface="Inter" panose="020B0502030000000004" pitchFamily="34" charset="0"/>
              </a:endParaRPr>
            </a:p>
          </p:txBody>
        </p:sp>
      </p:grpSp>
      <p:sp>
        <p:nvSpPr>
          <p:cNvPr id="6" name="TextBox 6"/>
          <p:cNvSpPr txBox="1"/>
          <p:nvPr/>
        </p:nvSpPr>
        <p:spPr>
          <a:xfrm>
            <a:off x="1028700" y="1028700"/>
            <a:ext cx="14018795" cy="1448986"/>
          </a:xfrm>
          <a:prstGeom prst="rect">
            <a:avLst/>
          </a:prstGeom>
        </p:spPr>
        <p:txBody>
          <a:bodyPr wrap="square" lIns="0" tIns="0" rIns="0" bIns="0" rtlCol="0" anchor="t">
            <a:spAutoFit/>
          </a:bodyPr>
          <a:lstStyle/>
          <a:p>
            <a:pPr>
              <a:lnSpc>
                <a:spcPts val="5759"/>
              </a:lnSpc>
            </a:pPr>
            <a:r>
              <a:rPr lang="en-US" sz="4800" b="1">
                <a:solidFill>
                  <a:srgbClr val="FFFFFF"/>
                </a:solidFill>
                <a:latin typeface="Inter" panose="020B0502030000000004" pitchFamily="34" charset="0"/>
              </a:rPr>
              <a:t>IT professionals are optimistic about AI and automation reducing their workloads.</a:t>
            </a:r>
          </a:p>
        </p:txBody>
      </p:sp>
      <p:pic>
        <p:nvPicPr>
          <p:cNvPr id="9" name="Picture 8" descr="A circular chart with text&#10;&#10;Description automatically generated with medium confidence">
            <a:extLst>
              <a:ext uri="{FF2B5EF4-FFF2-40B4-BE49-F238E27FC236}">
                <a16:creationId xmlns:a16="http://schemas.microsoft.com/office/drawing/2014/main" id="{BC91A9CE-7A96-0430-02F2-B09E7779E387}"/>
              </a:ext>
            </a:extLst>
          </p:cNvPr>
          <p:cNvPicPr>
            <a:picLocks noChangeAspect="1"/>
          </p:cNvPicPr>
          <p:nvPr/>
        </p:nvPicPr>
        <p:blipFill rotWithShape="1">
          <a:blip r:embed="rId4">
            <a:extLst>
              <a:ext uri="{28A0092B-C50C-407E-A947-70E740481C1C}">
                <a14:useLocalDpi xmlns:a14="http://schemas.microsoft.com/office/drawing/2010/main" val="0"/>
              </a:ext>
            </a:extLst>
          </a:blip>
          <a:srcRect t="7671"/>
          <a:stretch/>
        </p:blipFill>
        <p:spPr>
          <a:xfrm>
            <a:off x="7744121" y="3409307"/>
            <a:ext cx="8944611" cy="5965658"/>
          </a:xfrm>
          <a:prstGeom prst="rect">
            <a:avLst/>
          </a:prstGeom>
        </p:spPr>
      </p:pic>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915D6F9B-C664-AC84-187A-E715D2A5ECB3}"/>
                  </a:ext>
                </a:extLst>
              </p14:cNvPr>
              <p14:cNvContentPartPr/>
              <p14:nvPr/>
            </p14:nvContentPartPr>
            <p14:xfrm>
              <a:off x="2054739" y="-700195"/>
              <a:ext cx="14054" cy="12290"/>
            </p14:xfrm>
          </p:contentPart>
        </mc:Choice>
        <mc:Fallback xmlns="">
          <p:pic>
            <p:nvPicPr>
              <p:cNvPr id="7" name="Ink 6">
                <a:extLst>
                  <a:ext uri="{FF2B5EF4-FFF2-40B4-BE49-F238E27FC236}">
                    <a16:creationId xmlns:a16="http://schemas.microsoft.com/office/drawing/2014/main" id="{915D6F9B-C664-AC84-187A-E715D2A5ECB3}"/>
                  </a:ext>
                </a:extLst>
              </p:cNvPr>
              <p:cNvPicPr/>
              <p:nvPr/>
            </p:nvPicPr>
            <p:blipFill>
              <a:blip r:embed="rId6"/>
              <a:stretch>
                <a:fillRect/>
              </a:stretch>
            </p:blipFill>
            <p:spPr>
              <a:xfrm>
                <a:off x="2037171" y="-720018"/>
                <a:ext cx="48838" cy="51539"/>
              </a:xfrm>
              <a:prstGeom prst="rect">
                <a:avLst/>
              </a:prstGeom>
            </p:spPr>
          </p:pic>
        </mc:Fallback>
      </mc:AlternateContent>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3">
            <a:extLst>
              <a:ext uri="{FF2B5EF4-FFF2-40B4-BE49-F238E27FC236}">
                <a16:creationId xmlns:a16="http://schemas.microsoft.com/office/drawing/2014/main" id="{CE69C142-B15B-187D-E59E-788A4A8472C2}"/>
              </a:ext>
            </a:extLst>
          </p:cNvPr>
          <p:cNvGrpSpPr/>
          <p:nvPr/>
        </p:nvGrpSpPr>
        <p:grpSpPr>
          <a:xfrm rot="16200000">
            <a:off x="7247813" y="-7504989"/>
            <a:ext cx="3535199" cy="18545175"/>
            <a:chOff x="0" y="-38100"/>
            <a:chExt cx="1765657" cy="2747433"/>
          </a:xfrm>
        </p:grpSpPr>
        <p:sp>
          <p:nvSpPr>
            <p:cNvPr id="6" name="Freeform 4">
              <a:extLst>
                <a:ext uri="{FF2B5EF4-FFF2-40B4-BE49-F238E27FC236}">
                  <a16:creationId xmlns:a16="http://schemas.microsoft.com/office/drawing/2014/main" id="{DD8E01C5-6F6F-A2B0-0BC8-8F1A8ECB6E0C}"/>
                </a:ext>
              </a:extLst>
            </p:cNvPr>
            <p:cNvSpPr/>
            <p:nvPr/>
          </p:nvSpPr>
          <p:spPr>
            <a:xfrm>
              <a:off x="0" y="0"/>
              <a:ext cx="1765657" cy="2709333"/>
            </a:xfrm>
            <a:custGeom>
              <a:avLst/>
              <a:gdLst/>
              <a:ahLst/>
              <a:cxnLst/>
              <a:rect l="l" t="t" r="r" b="b"/>
              <a:pathLst>
                <a:path w="1765657" h="2709333">
                  <a:moveTo>
                    <a:pt x="0" y="0"/>
                  </a:moveTo>
                  <a:lnTo>
                    <a:pt x="1765657" y="0"/>
                  </a:lnTo>
                  <a:lnTo>
                    <a:pt x="1765657" y="2709333"/>
                  </a:lnTo>
                  <a:lnTo>
                    <a:pt x="0" y="2709333"/>
                  </a:lnTo>
                  <a:close/>
                </a:path>
              </a:pathLst>
            </a:custGeom>
            <a:solidFill>
              <a:srgbClr val="4E0389"/>
            </a:solidFill>
          </p:spPr>
          <p:txBody>
            <a:bodyPr/>
            <a:lstStyle/>
            <a:p>
              <a:endParaRPr lang="en-US" b="1">
                <a:latin typeface="Inter" panose="020B0502030000000004" pitchFamily="34" charset="0"/>
              </a:endParaRPr>
            </a:p>
          </p:txBody>
        </p:sp>
        <p:sp>
          <p:nvSpPr>
            <p:cNvPr id="7" name="TextBox 5">
              <a:extLst>
                <a:ext uri="{FF2B5EF4-FFF2-40B4-BE49-F238E27FC236}">
                  <a16:creationId xmlns:a16="http://schemas.microsoft.com/office/drawing/2014/main" id="{4E149B75-8E26-D900-258B-954F686B10F6}"/>
                </a:ext>
              </a:extLst>
            </p:cNvPr>
            <p:cNvSpPr txBox="1"/>
            <p:nvPr/>
          </p:nvSpPr>
          <p:spPr>
            <a:xfrm>
              <a:off x="0" y="-38100"/>
              <a:ext cx="1765657" cy="2747433"/>
            </a:xfrm>
            <a:prstGeom prst="rect">
              <a:avLst/>
            </a:prstGeom>
          </p:spPr>
          <p:txBody>
            <a:bodyPr lIns="50800" tIns="50800" rIns="50800" bIns="50800" rtlCol="0" anchor="ctr"/>
            <a:lstStyle/>
            <a:p>
              <a:pPr algn="ctr">
                <a:lnSpc>
                  <a:spcPts val="3080"/>
                </a:lnSpc>
              </a:pPr>
              <a:endParaRPr b="1">
                <a:latin typeface="Inter" panose="020B0502030000000004" pitchFamily="34" charset="0"/>
              </a:endParaRPr>
            </a:p>
          </p:txBody>
        </p:sp>
      </p:grpSp>
      <p:sp>
        <p:nvSpPr>
          <p:cNvPr id="2" name="TextBox 2"/>
          <p:cNvSpPr txBox="1"/>
          <p:nvPr/>
        </p:nvSpPr>
        <p:spPr>
          <a:xfrm>
            <a:off x="1028700" y="1085850"/>
            <a:ext cx="13931996" cy="1576070"/>
          </a:xfrm>
          <a:prstGeom prst="rect">
            <a:avLst/>
          </a:prstGeom>
        </p:spPr>
        <p:txBody>
          <a:bodyPr lIns="0" tIns="0" rIns="0" bIns="0" rtlCol="0" anchor="t">
            <a:spAutoFit/>
          </a:bodyPr>
          <a:lstStyle/>
          <a:p>
            <a:pPr marL="0" lvl="0" indent="0">
              <a:lnSpc>
                <a:spcPts val="6160"/>
              </a:lnSpc>
              <a:spcBef>
                <a:spcPct val="0"/>
              </a:spcBef>
            </a:pPr>
            <a:r>
              <a:rPr lang="en-US" sz="5600" b="1" spc="-168">
                <a:solidFill>
                  <a:schemeClr val="bg1"/>
                </a:solidFill>
                <a:latin typeface="Inter" panose="020B0502030000000004" pitchFamily="34" charset="0"/>
              </a:rPr>
              <a:t>Data silos slow down critical IT operations and negatively impact security. </a:t>
            </a:r>
          </a:p>
        </p:txBody>
      </p:sp>
      <p:pic>
        <p:nvPicPr>
          <p:cNvPr id="10" name="Picture 9" descr="A screenshot of a computer&#10;&#10;Description automatically generated">
            <a:extLst>
              <a:ext uri="{FF2B5EF4-FFF2-40B4-BE49-F238E27FC236}">
                <a16:creationId xmlns:a16="http://schemas.microsoft.com/office/drawing/2014/main" id="{DA68719C-B6E5-BFA8-9887-B0680359BF42}"/>
              </a:ext>
            </a:extLst>
          </p:cNvPr>
          <p:cNvPicPr>
            <a:picLocks noChangeAspect="1"/>
          </p:cNvPicPr>
          <p:nvPr/>
        </p:nvPicPr>
        <p:blipFill rotWithShape="1">
          <a:blip r:embed="rId3">
            <a:extLst>
              <a:ext uri="{28A0092B-C50C-407E-A947-70E740481C1C}">
                <a14:useLocalDpi xmlns:a14="http://schemas.microsoft.com/office/drawing/2010/main" val="0"/>
              </a:ext>
            </a:extLst>
          </a:blip>
          <a:srcRect t="8048"/>
          <a:stretch/>
        </p:blipFill>
        <p:spPr>
          <a:xfrm>
            <a:off x="1028700" y="4122227"/>
            <a:ext cx="8344109" cy="4925519"/>
          </a:xfrm>
          <a:prstGeom prst="rect">
            <a:avLst/>
          </a:prstGeom>
        </p:spPr>
      </p:pic>
      <p:pic>
        <p:nvPicPr>
          <p:cNvPr id="12" name="Picture 11" descr="A screenshot of a survey&#10;&#10;Description automatically generated">
            <a:extLst>
              <a:ext uri="{FF2B5EF4-FFF2-40B4-BE49-F238E27FC236}">
                <a16:creationId xmlns:a16="http://schemas.microsoft.com/office/drawing/2014/main" id="{608518A4-903E-62F4-9CB7-54CF38214CE1}"/>
              </a:ext>
            </a:extLst>
          </p:cNvPr>
          <p:cNvPicPr>
            <a:picLocks noChangeAspect="1"/>
          </p:cNvPicPr>
          <p:nvPr/>
        </p:nvPicPr>
        <p:blipFill rotWithShape="1">
          <a:blip r:embed="rId4">
            <a:extLst>
              <a:ext uri="{28A0092B-C50C-407E-A947-70E740481C1C}">
                <a14:useLocalDpi xmlns:a14="http://schemas.microsoft.com/office/drawing/2010/main" val="0"/>
              </a:ext>
            </a:extLst>
          </a:blip>
          <a:srcRect t="10544"/>
          <a:stretch/>
        </p:blipFill>
        <p:spPr>
          <a:xfrm>
            <a:off x="9372809" y="4122227"/>
            <a:ext cx="8115300" cy="342004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3">
            <a:extLst>
              <a:ext uri="{FF2B5EF4-FFF2-40B4-BE49-F238E27FC236}">
                <a16:creationId xmlns:a16="http://schemas.microsoft.com/office/drawing/2014/main" id="{51F2FE55-CB76-4755-329B-EE3BD7210C06}"/>
              </a:ext>
            </a:extLst>
          </p:cNvPr>
          <p:cNvGrpSpPr/>
          <p:nvPr/>
        </p:nvGrpSpPr>
        <p:grpSpPr>
          <a:xfrm rot="16200000">
            <a:off x="7376113" y="-7383844"/>
            <a:ext cx="3535199" cy="18288000"/>
            <a:chOff x="0" y="0"/>
            <a:chExt cx="1765657" cy="2709333"/>
          </a:xfrm>
        </p:grpSpPr>
        <p:sp>
          <p:nvSpPr>
            <p:cNvPr id="9" name="Freeform 4">
              <a:extLst>
                <a:ext uri="{FF2B5EF4-FFF2-40B4-BE49-F238E27FC236}">
                  <a16:creationId xmlns:a16="http://schemas.microsoft.com/office/drawing/2014/main" id="{6AC85C54-DE5A-3419-86BE-83959FDA94C0}"/>
                </a:ext>
              </a:extLst>
            </p:cNvPr>
            <p:cNvSpPr/>
            <p:nvPr/>
          </p:nvSpPr>
          <p:spPr>
            <a:xfrm>
              <a:off x="0" y="0"/>
              <a:ext cx="1765657" cy="2709333"/>
            </a:xfrm>
            <a:custGeom>
              <a:avLst/>
              <a:gdLst/>
              <a:ahLst/>
              <a:cxnLst/>
              <a:rect l="l" t="t" r="r" b="b"/>
              <a:pathLst>
                <a:path w="1765657" h="2709333">
                  <a:moveTo>
                    <a:pt x="0" y="0"/>
                  </a:moveTo>
                  <a:lnTo>
                    <a:pt x="1765657" y="0"/>
                  </a:lnTo>
                  <a:lnTo>
                    <a:pt x="1765657" y="2709333"/>
                  </a:lnTo>
                  <a:lnTo>
                    <a:pt x="0" y="2709333"/>
                  </a:lnTo>
                  <a:close/>
                </a:path>
              </a:pathLst>
            </a:custGeom>
            <a:solidFill>
              <a:srgbClr val="4E0389"/>
            </a:solidFill>
          </p:spPr>
          <p:txBody>
            <a:bodyPr/>
            <a:lstStyle/>
            <a:p>
              <a:endParaRPr lang="en-US" b="1">
                <a:latin typeface="Inter" panose="020B0502030000000004" pitchFamily="34" charset="0"/>
              </a:endParaRPr>
            </a:p>
          </p:txBody>
        </p:sp>
        <p:sp>
          <p:nvSpPr>
            <p:cNvPr id="10" name="TextBox 5">
              <a:extLst>
                <a:ext uri="{FF2B5EF4-FFF2-40B4-BE49-F238E27FC236}">
                  <a16:creationId xmlns:a16="http://schemas.microsoft.com/office/drawing/2014/main" id="{2364CE59-A5E4-BA8F-5C0C-5FBD09EC1253}"/>
                </a:ext>
              </a:extLst>
            </p:cNvPr>
            <p:cNvSpPr txBox="1"/>
            <p:nvPr/>
          </p:nvSpPr>
          <p:spPr>
            <a:xfrm>
              <a:off x="0" y="-38100"/>
              <a:ext cx="1765657" cy="2747433"/>
            </a:xfrm>
            <a:prstGeom prst="rect">
              <a:avLst/>
            </a:prstGeom>
          </p:spPr>
          <p:txBody>
            <a:bodyPr lIns="50800" tIns="50800" rIns="50800" bIns="50800" rtlCol="0" anchor="ctr"/>
            <a:lstStyle/>
            <a:p>
              <a:pPr algn="ctr">
                <a:lnSpc>
                  <a:spcPts val="3080"/>
                </a:lnSpc>
              </a:pPr>
              <a:endParaRPr b="1">
                <a:latin typeface="Inter" panose="020B0502030000000004" pitchFamily="34" charset="0"/>
              </a:endParaRPr>
            </a:p>
          </p:txBody>
        </p:sp>
      </p:grpSp>
      <p:sp>
        <p:nvSpPr>
          <p:cNvPr id="2" name="TextBox 2"/>
          <p:cNvSpPr txBox="1"/>
          <p:nvPr/>
        </p:nvSpPr>
        <p:spPr>
          <a:xfrm>
            <a:off x="5208166" y="2366197"/>
            <a:ext cx="9525" cy="728533"/>
          </a:xfrm>
          <a:prstGeom prst="rect">
            <a:avLst/>
          </a:prstGeom>
        </p:spPr>
        <p:txBody>
          <a:bodyPr lIns="0" tIns="0" rIns="0" bIns="0" rtlCol="0" anchor="t">
            <a:spAutoFit/>
          </a:bodyPr>
          <a:lstStyle/>
          <a:p>
            <a:pPr algn="ctr">
              <a:lnSpc>
                <a:spcPts val="6999"/>
              </a:lnSpc>
              <a:spcBef>
                <a:spcPct val="0"/>
              </a:spcBef>
            </a:pPr>
            <a:endParaRPr b="1">
              <a:latin typeface="Inter" panose="020B0502030000000004" pitchFamily="34" charset="0"/>
            </a:endParaRPr>
          </a:p>
        </p:txBody>
      </p:sp>
      <p:sp>
        <p:nvSpPr>
          <p:cNvPr id="3" name="TextBox 3"/>
          <p:cNvSpPr txBox="1"/>
          <p:nvPr/>
        </p:nvSpPr>
        <p:spPr>
          <a:xfrm>
            <a:off x="1028700" y="971550"/>
            <a:ext cx="6276775" cy="1723036"/>
          </a:xfrm>
          <a:prstGeom prst="rect">
            <a:avLst/>
          </a:prstGeom>
        </p:spPr>
        <p:txBody>
          <a:bodyPr lIns="0" tIns="0" rIns="0" bIns="0" rtlCol="0" anchor="t">
            <a:spAutoFit/>
          </a:bodyPr>
          <a:lstStyle/>
          <a:p>
            <a:r>
              <a:rPr lang="en-US" sz="2799" b="1">
                <a:solidFill>
                  <a:schemeClr val="bg1"/>
                </a:solidFill>
                <a:latin typeface="Inter" panose="020B0502030000000004" pitchFamily="34" charset="0"/>
              </a:rPr>
              <a:t>IT and security teams must balance empowering employees to work anywhere and anytime while keeping the organization secure.</a:t>
            </a:r>
            <a:endParaRPr lang="en-US">
              <a:ea typeface="Calibri"/>
              <a:cs typeface="Calibri"/>
            </a:endParaRPr>
          </a:p>
        </p:txBody>
      </p:sp>
      <p:sp>
        <p:nvSpPr>
          <p:cNvPr id="4" name="TextBox 4"/>
          <p:cNvSpPr txBox="1"/>
          <p:nvPr/>
        </p:nvSpPr>
        <p:spPr>
          <a:xfrm>
            <a:off x="7876601" y="1479404"/>
            <a:ext cx="1838623" cy="750885"/>
          </a:xfrm>
          <a:prstGeom prst="rect">
            <a:avLst/>
          </a:prstGeom>
        </p:spPr>
        <p:txBody>
          <a:bodyPr lIns="0" tIns="0" rIns="0" bIns="0" rtlCol="0" anchor="t">
            <a:spAutoFit/>
          </a:bodyPr>
          <a:lstStyle/>
          <a:p>
            <a:pPr algn="ctr">
              <a:lnSpc>
                <a:spcPts val="5851"/>
              </a:lnSpc>
              <a:spcBef>
                <a:spcPct val="0"/>
              </a:spcBef>
            </a:pPr>
            <a:r>
              <a:rPr lang="en-US" sz="5178" b="1">
                <a:solidFill>
                  <a:schemeClr val="bg1"/>
                </a:solidFill>
                <a:latin typeface="Inter" panose="020B0502030000000004" pitchFamily="34" charset="0"/>
              </a:rPr>
              <a:t>But... </a:t>
            </a:r>
          </a:p>
        </p:txBody>
      </p:sp>
      <p:sp>
        <p:nvSpPr>
          <p:cNvPr id="5" name="TextBox 5"/>
          <p:cNvSpPr txBox="1"/>
          <p:nvPr/>
        </p:nvSpPr>
        <p:spPr>
          <a:xfrm>
            <a:off x="10396686" y="1047750"/>
            <a:ext cx="6864316" cy="1641475"/>
          </a:xfrm>
          <a:prstGeom prst="rect">
            <a:avLst/>
          </a:prstGeom>
        </p:spPr>
        <p:txBody>
          <a:bodyPr lIns="0" tIns="0" rIns="0" bIns="0" rtlCol="0" anchor="t">
            <a:spAutoFit/>
          </a:bodyPr>
          <a:lstStyle/>
          <a:p>
            <a:pPr>
              <a:lnSpc>
                <a:spcPts val="3163"/>
              </a:lnSpc>
              <a:spcBef>
                <a:spcPct val="0"/>
              </a:spcBef>
            </a:pPr>
            <a:r>
              <a:rPr lang="en-US" sz="2799" b="1">
                <a:solidFill>
                  <a:schemeClr val="bg1"/>
                </a:solidFill>
                <a:latin typeface="Inter" panose="020B0502030000000004" pitchFamily="34" charset="0"/>
              </a:rPr>
              <a:t>Data silos and misalignment between security and IT slow down adoption of best practices and innovative technologies.  </a:t>
            </a:r>
          </a:p>
        </p:txBody>
      </p:sp>
      <p:pic>
        <p:nvPicPr>
          <p:cNvPr id="11" name="Picture 10" descr="A screenshot of a graph&#10;&#10;Description automatically generated">
            <a:extLst>
              <a:ext uri="{FF2B5EF4-FFF2-40B4-BE49-F238E27FC236}">
                <a16:creationId xmlns:a16="http://schemas.microsoft.com/office/drawing/2014/main" id="{369AF3CF-6620-7641-5EAA-4160293C3C16}"/>
              </a:ext>
            </a:extLst>
          </p:cNvPr>
          <p:cNvPicPr>
            <a:picLocks noChangeAspect="1"/>
          </p:cNvPicPr>
          <p:nvPr/>
        </p:nvPicPr>
        <p:blipFill rotWithShape="1">
          <a:blip r:embed="rId3"/>
          <a:srcRect t="6988"/>
          <a:stretch/>
        </p:blipFill>
        <p:spPr>
          <a:xfrm>
            <a:off x="860779" y="3917774"/>
            <a:ext cx="8713823" cy="5448987"/>
          </a:xfrm>
          <a:prstGeom prst="rect">
            <a:avLst/>
          </a:prstGeom>
        </p:spPr>
      </p:pic>
      <p:pic>
        <p:nvPicPr>
          <p:cNvPr id="13" name="Picture 12" descr="A screenshot of a computer&#10;&#10;Description automatically generated">
            <a:extLst>
              <a:ext uri="{FF2B5EF4-FFF2-40B4-BE49-F238E27FC236}">
                <a16:creationId xmlns:a16="http://schemas.microsoft.com/office/drawing/2014/main" id="{78572C05-29EA-1442-B49F-0A3D457715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20608" y="3810198"/>
            <a:ext cx="8616471" cy="523916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6A529CB4A62A742AE048CABF7079222" ma:contentTypeVersion="29" ma:contentTypeDescription="Create a new document." ma:contentTypeScope="" ma:versionID="bea759b22810742c6e608d460e70f72a">
  <xsd:schema xmlns:xsd="http://www.w3.org/2001/XMLSchema" xmlns:xs="http://www.w3.org/2001/XMLSchema" xmlns:p="http://schemas.microsoft.com/office/2006/metadata/properties" xmlns:ns2="5fdd1cf4-3cc0-4432-a7a2-7109790f3d31" xmlns:ns3="da53939c-dcd9-44dd-ac85-d0bd4e15d91e" targetNamespace="http://schemas.microsoft.com/office/2006/metadata/properties" ma:root="true" ma:fieldsID="d23d51fd32b8d95dec40b7cb004a5fd0" ns2:_="" ns3:_="">
    <xsd:import namespace="5fdd1cf4-3cc0-4432-a7a2-7109790f3d31"/>
    <xsd:import namespace="da53939c-dcd9-44dd-ac85-d0bd4e15d91e"/>
    <xsd:element name="properties">
      <xsd:complexType>
        <xsd:sequence>
          <xsd:element name="documentManagement">
            <xsd:complexType>
              <xsd:all>
                <xsd:element ref="ns2:VideoTags2" minOccurs="0"/>
                <xsd:element ref="ns2:Choice" minOccurs="0"/>
                <xsd:element ref="ns2:Hyperlink" minOccurs="0"/>
                <xsd:element ref="ns2:ImageType" minOccurs="0"/>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ec12fc0442a7451bb3784213255a0053" minOccurs="0"/>
                <xsd:element ref="ns2:MediaServiceObjectDetectorVersions" minOccurs="0"/>
                <xsd:element ref="ns2:Round_x002d_01" minOccurs="0"/>
                <xsd:element ref="ns2:MediaServiceSearchProperties" minOccurs="0"/>
                <xsd:element ref="ns2:Thumbnai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dd1cf4-3cc0-4432-a7a2-7109790f3d31" elementFormDefault="qualified">
    <xsd:import namespace="http://schemas.microsoft.com/office/2006/documentManagement/types"/>
    <xsd:import namespace="http://schemas.microsoft.com/office/infopath/2007/PartnerControls"/>
    <xsd:element name="VideoTags2" ma:index="2" nillable="true" ma:displayName="Video Tags" ma:format="Dropdown" ma:internalName="VideoTags2" ma:readOnly="false">
      <xsd:simpleType>
        <xsd:union memberTypes="dms:Text">
          <xsd:simpleType>
            <xsd:restriction base="dms:Choice">
              <xsd:enumeration value="High Level Marketing"/>
              <xsd:enumeration value="Product Overview"/>
              <xsd:enumeration value="Product Webinar"/>
              <xsd:enumeration value="Product Demo"/>
              <xsd:enumeration value="Customer Case Study"/>
              <xsd:enumeration value="Solutions"/>
              <xsd:enumeration value="Social Media"/>
              <xsd:enumeration value="B-Roll"/>
              <xsd:enumeration value="Employee"/>
            </xsd:restriction>
          </xsd:simpleType>
        </xsd:union>
      </xsd:simpleType>
    </xsd:element>
    <xsd:element name="Choice" ma:index="4" nillable="true" ma:displayName="Choice" ma:format="Dropdown" ma:internalName="Choice" ma:readOnly="false">
      <xsd:simpleType>
        <xsd:restriction base="dms:Choice">
          <xsd:enumeration value="Choice 1"/>
          <xsd:enumeration value="Choice 2"/>
          <xsd:enumeration value="Choice 3"/>
        </xsd:restriction>
      </xsd:simpleType>
    </xsd:element>
    <xsd:element name="Hyperlink" ma:index="5" nillable="true" ma:displayName="Hyperlink" ma:format="Hyperlink" ma:internalName="Hyperlink"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ImageType" ma:index="7" nillable="true" ma:displayName="Image Type" ma:description="One word description on image type" ma:format="Dropdown" ma:hidden="true" ma:internalName="ImageType" ma:readOnly="false">
      <xsd:simpleType>
        <xsd:union memberTypes="dms:Text">
          <xsd:simpleType>
            <xsd:restriction base="dms:Choice">
              <xsd:enumeration value="Abstract"/>
              <xsd:enumeration value="People"/>
              <xsd:enumeration value="Landscape"/>
              <xsd:enumeration value="City Scape"/>
              <xsd:enumeration value="Device"/>
              <xsd:enumeration value="Hardware"/>
              <xsd:enumeration value="People / Device"/>
              <xsd:enumeration value="Environment"/>
              <xsd:enumeration value="Banner"/>
              <xsd:enumeration value="Illustration"/>
              <xsd:enumeration value="Supply Chain"/>
              <xsd:enumeration value="Picked"/>
            </xsd:restriction>
          </xsd:simpleType>
        </xsd:un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description="" ma:hidden="true" ma:internalName="MediaServiceAutoTags" ma:readOnly="true">
      <xsd:simpleType>
        <xsd:restriction base="dms:Text"/>
      </xsd:simpleType>
    </xsd:element>
    <xsd:element name="MediaServiceOCR" ma:index="11" nillable="true" ma:displayName="Extracted Text" ma:hidden="true" ma:internalName="MediaServiceOCR" ma:readOnly="true">
      <xsd:simpleType>
        <xsd:restriction base="dms:Note"/>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hidden="true" ma:internalName="MediaServiceKeyPoints" ma:readOnly="true">
      <xsd:simpleType>
        <xsd:restriction base="dms:Note"/>
      </xsd:simpleType>
    </xsd:element>
    <xsd:element name="MediaServiceLocation" ma:index="17" nillable="true" ma:displayName="Location" ma:hidden="true" ma:internalName="MediaServiceLocation" ma:readOnly="true">
      <xsd:simpleType>
        <xsd:restriction base="dms:Text"/>
      </xsd:simpleType>
    </xsd:element>
    <xsd:element name="MediaLengthInSeconds" ma:index="21" nillable="true" ma:displayName="Length (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b908e508-2fda-4ce2-b952-de9af3137cf6" ma:termSetId="09814cd3-568e-fe90-9814-8d621ff8fb84" ma:anchorId="fba54fb3-c3e1-fe81-a776-ca4b69148c4d" ma:open="true" ma:isKeyword="false">
      <xsd:complexType>
        <xsd:sequence>
          <xsd:element ref="pc:Terms" minOccurs="0" maxOccurs="1"/>
        </xsd:sequence>
      </xsd:complexType>
    </xsd:element>
    <xsd:element name="ec12fc0442a7451bb3784213255a0053" ma:index="28" nillable="true" ma:taxonomy="true" ma:internalName="ec12fc0442a7451bb3784213255a0053" ma:taxonomyFieldName="Metadata" ma:displayName="Metadata" ma:readOnly="false" ma:default="" ma:fieldId="{ec12fc04-42a7-451b-b378-4213255a0053}" ma:taxonomyMulti="true" ma:sspId="b908e508-2fda-4ce2-b952-de9af3137cf6" ma:termSetId="de0ca529-ebc5-483a-bc36-3f779659f540" ma:anchorId="ad9f7cd0-e3be-4f79-8a72-5a644443adaa" ma:open="fals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Round_x002d_01" ma:index="31" nillable="true" ma:displayName="Round-01" ma:default="0" ma:format="Dropdown" ma:internalName="Round_x002d_01">
      <xsd:simpleType>
        <xsd:restriction base="dms:Boolean"/>
      </xsd:simpleType>
    </xsd:element>
    <xsd:element name="MediaServiceSearchProperties" ma:index="32" nillable="true" ma:displayName="MediaServiceSearchProperties" ma:hidden="true" ma:internalName="MediaServiceSearchProperties" ma:readOnly="true">
      <xsd:simpleType>
        <xsd:restriction base="dms:Note"/>
      </xsd:simpleType>
    </xsd:element>
    <xsd:element name="Thumbnail" ma:index="33" nillable="true" ma:displayName="Thumbnail" ma:format="Thumbnail" ma:internalName="Thumbnail">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a53939c-dcd9-44dd-ac85-d0bd4e15d91e" elementFormDefault="qualified">
    <xsd:import namespace="http://schemas.microsoft.com/office/2006/documentManagement/types"/>
    <xsd:import namespace="http://schemas.microsoft.com/office/infopath/2007/PartnerControls"/>
    <xsd:element name="SharedWithUsers" ma:index="18"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hidden="true" ma:internalName="SharedWithDetails" ma:readOnly="true">
      <xsd:simpleType>
        <xsd:restriction base="dms:Note"/>
      </xsd:simpleType>
    </xsd:element>
    <xsd:element name="TaxCatchAll" ma:index="25" nillable="true" ma:displayName="Taxonomy Catch All Column" ma:hidden="true" ma:list="{83c747c0-d340-4bb6-9118-c27eb0231322}" ma:internalName="TaxCatchAll" ma:readOnly="false" ma:showField="CatchAllData" ma:web="da53939c-dcd9-44dd-ac85-d0bd4e15d9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ec12fc0442a7451bb3784213255a0053 xmlns="5fdd1cf4-3cc0-4432-a7a2-7109790f3d31">
      <Terms xmlns="http://schemas.microsoft.com/office/infopath/2007/PartnerControls"/>
    </ec12fc0442a7451bb3784213255a0053>
    <Choice xmlns="5fdd1cf4-3cc0-4432-a7a2-7109790f3d31" xsi:nil="true"/>
    <ImageType xmlns="5fdd1cf4-3cc0-4432-a7a2-7109790f3d31" xsi:nil="true"/>
    <Hyperlink xmlns="5fdd1cf4-3cc0-4432-a7a2-7109790f3d31">
      <Url xsi:nil="true"/>
      <Description xsi:nil="true"/>
    </Hyperlink>
    <VideoTags2 xmlns="5fdd1cf4-3cc0-4432-a7a2-7109790f3d31" xsi:nil="true"/>
    <lcf76f155ced4ddcb4097134ff3c332f xmlns="5fdd1cf4-3cc0-4432-a7a2-7109790f3d31">
      <Terms xmlns="http://schemas.microsoft.com/office/infopath/2007/PartnerControls"/>
    </lcf76f155ced4ddcb4097134ff3c332f>
    <Round_x002d_01 xmlns="5fdd1cf4-3cc0-4432-a7a2-7109790f3d31">false</Round_x002d_01>
    <Thumbnail xmlns="5fdd1cf4-3cc0-4432-a7a2-7109790f3d31" xsi:nil="true"/>
    <TaxCatchAll xmlns="da53939c-dcd9-44dd-ac85-d0bd4e15d91e" xsi:nil="true"/>
  </documentManagement>
</p:properties>
</file>

<file path=customXml/itemProps1.xml><?xml version="1.0" encoding="utf-8"?>
<ds:datastoreItem xmlns:ds="http://schemas.openxmlformats.org/officeDocument/2006/customXml" ds:itemID="{62543A36-053A-41C2-8328-0168B3E9F669}">
  <ds:schemaRefs>
    <ds:schemaRef ds:uri="5fdd1cf4-3cc0-4432-a7a2-7109790f3d31"/>
    <ds:schemaRef ds:uri="da53939c-dcd9-44dd-ac85-d0bd4e15d91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21B9638-DC56-4357-94E1-9BA391ECD466}">
  <ds:schemaRefs>
    <ds:schemaRef ds:uri="http://schemas.microsoft.com/sharepoint/v3/contenttype/forms"/>
  </ds:schemaRefs>
</ds:datastoreItem>
</file>

<file path=customXml/itemProps3.xml><?xml version="1.0" encoding="utf-8"?>
<ds:datastoreItem xmlns:ds="http://schemas.openxmlformats.org/officeDocument/2006/customXml" ds:itemID="{4C4DF369-BF58-46F3-BFDF-E1E86AB983DC}">
  <ds:schemaRefs>
    <ds:schemaRef ds:uri="5fdd1cf4-3cc0-4432-a7a2-7109790f3d31"/>
    <ds:schemaRef ds:uri="da53939c-dcd9-44dd-ac85-d0bd4e15d91e"/>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0</TotalTime>
  <Words>367</Words>
  <Application>Microsoft Macintosh PowerPoint</Application>
  <PresentationFormat>Custom</PresentationFormat>
  <Paragraphs>47</Paragraphs>
  <Slides>11</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Aptos</vt:lpstr>
      <vt:lpstr>Inter Semi Bold</vt:lpstr>
      <vt:lpstr>Arial</vt:lpstr>
      <vt:lpstr>Inter</vt:lpstr>
      <vt:lpstr>Calibri</vt:lpstr>
      <vt:lpstr>Inter Italic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Executive Summary - Everywhere Work Report 2024 - EN </dc:title>
  <dc:subject/>
  <dc:creator/>
  <cp:keywords/>
  <dc:description/>
  <cp:lastModifiedBy>Nan Frazee-Byington</cp:lastModifiedBy>
  <cp:revision>2</cp:revision>
  <dcterms:created xsi:type="dcterms:W3CDTF">2006-08-16T00:00:00Z</dcterms:created>
  <dcterms:modified xsi:type="dcterms:W3CDTF">2024-04-10T09:46:25Z</dcterms:modified>
  <cp:category/>
  <dc:identifier>DAF-BCPGQIA</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0x010100C6A529CB4A62A742AE048CABF7079222</vt:lpwstr>
  </property>
  <property fmtid="{D5CDD505-2E9C-101B-9397-08002B2CF9AE}" pid="3" name="Metadata">
    <vt:lpwstr/>
  </property>
  <property fmtid="{D5CDD505-2E9C-101B-9397-08002B2CF9AE}" pid="4" name="MediaServiceImageTags">
    <vt:lpwstr/>
  </property>
</Properties>
</file>